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6" r:id="rId5"/>
  </p:sldMasterIdLst>
  <p:notesMasterIdLst>
    <p:notesMasterId r:id="rId113"/>
  </p:notesMasterIdLst>
  <p:handoutMasterIdLst>
    <p:handoutMasterId r:id="rId114"/>
  </p:handoutMasterIdLst>
  <p:sldIdLst>
    <p:sldId id="504" r:id="rId6"/>
    <p:sldId id="699" r:id="rId7"/>
    <p:sldId id="737" r:id="rId8"/>
    <p:sldId id="738" r:id="rId9"/>
    <p:sldId id="750" r:id="rId10"/>
    <p:sldId id="736" r:id="rId11"/>
    <p:sldId id="645" r:id="rId12"/>
    <p:sldId id="867" r:id="rId13"/>
    <p:sldId id="863" r:id="rId14"/>
    <p:sldId id="862" r:id="rId15"/>
    <p:sldId id="864" r:id="rId16"/>
    <p:sldId id="865" r:id="rId17"/>
    <p:sldId id="713" r:id="rId18"/>
    <p:sldId id="775" r:id="rId19"/>
    <p:sldId id="785" r:id="rId20"/>
    <p:sldId id="855" r:id="rId21"/>
    <p:sldId id="1016" r:id="rId22"/>
    <p:sldId id="825" r:id="rId23"/>
    <p:sldId id="826" r:id="rId24"/>
    <p:sldId id="833" r:id="rId25"/>
    <p:sldId id="834" r:id="rId26"/>
    <p:sldId id="914" r:id="rId27"/>
    <p:sldId id="878" r:id="rId28"/>
    <p:sldId id="927" r:id="rId29"/>
    <p:sldId id="807" r:id="rId30"/>
    <p:sldId id="811" r:id="rId31"/>
    <p:sldId id="974" r:id="rId32"/>
    <p:sldId id="975" r:id="rId33"/>
    <p:sldId id="903" r:id="rId34"/>
    <p:sldId id="976" r:id="rId35"/>
    <p:sldId id="977" r:id="rId36"/>
    <p:sldId id="829" r:id="rId37"/>
    <p:sldId id="978" r:id="rId38"/>
    <p:sldId id="979" r:id="rId39"/>
    <p:sldId id="980" r:id="rId40"/>
    <p:sldId id="981" r:id="rId41"/>
    <p:sldId id="982" r:id="rId42"/>
    <p:sldId id="983" r:id="rId43"/>
    <p:sldId id="984" r:id="rId44"/>
    <p:sldId id="985" r:id="rId45"/>
    <p:sldId id="986" r:id="rId46"/>
    <p:sldId id="987" r:id="rId47"/>
    <p:sldId id="988" r:id="rId48"/>
    <p:sldId id="1019" r:id="rId49"/>
    <p:sldId id="989" r:id="rId50"/>
    <p:sldId id="990" r:id="rId51"/>
    <p:sldId id="991" r:id="rId52"/>
    <p:sldId id="992" r:id="rId53"/>
    <p:sldId id="993" r:id="rId54"/>
    <p:sldId id="994" r:id="rId55"/>
    <p:sldId id="995" r:id="rId56"/>
    <p:sldId id="996" r:id="rId57"/>
    <p:sldId id="997" r:id="rId58"/>
    <p:sldId id="998" r:id="rId59"/>
    <p:sldId id="937" r:id="rId60"/>
    <p:sldId id="743" r:id="rId61"/>
    <p:sldId id="958" r:id="rId62"/>
    <p:sldId id="1000" r:id="rId63"/>
    <p:sldId id="1017" r:id="rId64"/>
    <p:sldId id="1001" r:id="rId65"/>
    <p:sldId id="1002" r:id="rId66"/>
    <p:sldId id="933" r:id="rId67"/>
    <p:sldId id="934" r:id="rId68"/>
    <p:sldId id="935" r:id="rId69"/>
    <p:sldId id="1003" r:id="rId70"/>
    <p:sldId id="1004" r:id="rId71"/>
    <p:sldId id="1005" r:id="rId72"/>
    <p:sldId id="1006" r:id="rId73"/>
    <p:sldId id="936" r:id="rId74"/>
    <p:sldId id="932" r:id="rId75"/>
    <p:sldId id="938" r:id="rId76"/>
    <p:sldId id="940" r:id="rId77"/>
    <p:sldId id="941" r:id="rId78"/>
    <p:sldId id="945" r:id="rId79"/>
    <p:sldId id="946" r:id="rId80"/>
    <p:sldId id="944" r:id="rId81"/>
    <p:sldId id="942" r:id="rId82"/>
    <p:sldId id="943" r:id="rId83"/>
    <p:sldId id="947" r:id="rId84"/>
    <p:sldId id="948" r:id="rId85"/>
    <p:sldId id="939" r:id="rId86"/>
    <p:sldId id="949" r:id="rId87"/>
    <p:sldId id="950" r:id="rId88"/>
    <p:sldId id="951" r:id="rId89"/>
    <p:sldId id="952" r:id="rId90"/>
    <p:sldId id="953" r:id="rId91"/>
    <p:sldId id="954" r:id="rId92"/>
    <p:sldId id="1007" r:id="rId93"/>
    <p:sldId id="955" r:id="rId94"/>
    <p:sldId id="961" r:id="rId95"/>
    <p:sldId id="962" r:id="rId96"/>
    <p:sldId id="971" r:id="rId97"/>
    <p:sldId id="969" r:id="rId98"/>
    <p:sldId id="964" r:id="rId99"/>
    <p:sldId id="963" r:id="rId100"/>
    <p:sldId id="965" r:id="rId101"/>
    <p:sldId id="966" r:id="rId102"/>
    <p:sldId id="970" r:id="rId103"/>
    <p:sldId id="1009" r:id="rId104"/>
    <p:sldId id="967" r:id="rId105"/>
    <p:sldId id="968" r:id="rId106"/>
    <p:sldId id="1010" r:id="rId107"/>
    <p:sldId id="959" r:id="rId108"/>
    <p:sldId id="960" r:id="rId109"/>
    <p:sldId id="972" r:id="rId110"/>
    <p:sldId id="1018" r:id="rId111"/>
    <p:sldId id="76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3B182F2-67AA-46DD-944B-2A5B334F72DD}">
          <p14:sldIdLst/>
        </p14:section>
        <p14:section name="Default Section" id="{904F3976-FB2C-418A-9B35-45C4C1E720C0}">
          <p14:sldIdLst>
            <p14:sldId id="504"/>
            <p14:sldId id="699"/>
            <p14:sldId id="737"/>
            <p14:sldId id="738"/>
            <p14:sldId id="750"/>
            <p14:sldId id="736"/>
            <p14:sldId id="645"/>
            <p14:sldId id="867"/>
            <p14:sldId id="863"/>
            <p14:sldId id="862"/>
            <p14:sldId id="864"/>
            <p14:sldId id="865"/>
            <p14:sldId id="713"/>
            <p14:sldId id="775"/>
            <p14:sldId id="785"/>
            <p14:sldId id="855"/>
            <p14:sldId id="1016"/>
            <p14:sldId id="825"/>
            <p14:sldId id="826"/>
            <p14:sldId id="833"/>
            <p14:sldId id="834"/>
            <p14:sldId id="914"/>
            <p14:sldId id="878"/>
            <p14:sldId id="927"/>
            <p14:sldId id="807"/>
            <p14:sldId id="811"/>
            <p14:sldId id="974"/>
            <p14:sldId id="975"/>
            <p14:sldId id="903"/>
            <p14:sldId id="976"/>
            <p14:sldId id="977"/>
            <p14:sldId id="829"/>
            <p14:sldId id="978"/>
            <p14:sldId id="979"/>
            <p14:sldId id="980"/>
            <p14:sldId id="981"/>
            <p14:sldId id="982"/>
            <p14:sldId id="983"/>
            <p14:sldId id="984"/>
            <p14:sldId id="985"/>
            <p14:sldId id="986"/>
            <p14:sldId id="987"/>
            <p14:sldId id="988"/>
            <p14:sldId id="1019"/>
            <p14:sldId id="989"/>
            <p14:sldId id="990"/>
            <p14:sldId id="991"/>
            <p14:sldId id="992"/>
            <p14:sldId id="993"/>
            <p14:sldId id="994"/>
            <p14:sldId id="995"/>
            <p14:sldId id="996"/>
            <p14:sldId id="997"/>
            <p14:sldId id="998"/>
            <p14:sldId id="937"/>
            <p14:sldId id="743"/>
            <p14:sldId id="958"/>
            <p14:sldId id="1000"/>
            <p14:sldId id="1017"/>
            <p14:sldId id="1001"/>
            <p14:sldId id="1002"/>
            <p14:sldId id="933"/>
            <p14:sldId id="934"/>
            <p14:sldId id="935"/>
            <p14:sldId id="1003"/>
            <p14:sldId id="1004"/>
            <p14:sldId id="1005"/>
            <p14:sldId id="1006"/>
            <p14:sldId id="936"/>
            <p14:sldId id="932"/>
            <p14:sldId id="938"/>
            <p14:sldId id="940"/>
            <p14:sldId id="941"/>
            <p14:sldId id="945"/>
            <p14:sldId id="946"/>
            <p14:sldId id="944"/>
            <p14:sldId id="942"/>
            <p14:sldId id="943"/>
            <p14:sldId id="947"/>
            <p14:sldId id="948"/>
            <p14:sldId id="939"/>
            <p14:sldId id="949"/>
            <p14:sldId id="950"/>
            <p14:sldId id="951"/>
            <p14:sldId id="952"/>
            <p14:sldId id="953"/>
            <p14:sldId id="954"/>
            <p14:sldId id="1007"/>
            <p14:sldId id="955"/>
            <p14:sldId id="961"/>
            <p14:sldId id="962"/>
            <p14:sldId id="971"/>
            <p14:sldId id="969"/>
            <p14:sldId id="964"/>
            <p14:sldId id="963"/>
            <p14:sldId id="965"/>
            <p14:sldId id="966"/>
            <p14:sldId id="970"/>
            <p14:sldId id="1009"/>
            <p14:sldId id="967"/>
            <p14:sldId id="968"/>
            <p14:sldId id="1010"/>
            <p14:sldId id="959"/>
            <p14:sldId id="960"/>
            <p14:sldId id="972"/>
            <p14:sldId id="1018"/>
            <p14:sldId id="7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50B"/>
    <a:srgbClr val="F68C22"/>
    <a:srgbClr val="000000"/>
    <a:srgbClr val="FF3300"/>
    <a:srgbClr val="008000"/>
    <a:srgbClr val="EEECE1"/>
    <a:srgbClr val="00CC00"/>
    <a:srgbClr val="FFFFFF"/>
    <a:srgbClr val="00FF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83626" autoAdjust="0"/>
  </p:normalViewPr>
  <p:slideViewPr>
    <p:cSldViewPr snapToGrid="0">
      <p:cViewPr varScale="1">
        <p:scale>
          <a:sx n="72" d="100"/>
          <a:sy n="72" d="100"/>
        </p:scale>
        <p:origin x="984" y="56"/>
      </p:cViewPr>
      <p:guideLst>
        <p:guide orient="horz" pos="2160"/>
        <p:guide pos="2880"/>
      </p:guideLst>
    </p:cSldViewPr>
  </p:slideViewPr>
  <p:notesTextViewPr>
    <p:cViewPr>
      <p:scale>
        <a:sx n="1" d="1"/>
        <a:sy n="1" d="1"/>
      </p:scale>
      <p:origin x="0" y="0"/>
    </p:cViewPr>
  </p:notesTextViewPr>
  <p:sorterViewPr>
    <p:cViewPr>
      <p:scale>
        <a:sx n="200" d="100"/>
        <a:sy n="200" d="100"/>
      </p:scale>
      <p:origin x="0" y="-495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D93482-9870-4B83-8682-D5465ABFF955}" type="datetimeFigureOut">
              <a:rPr lang="en-GB" smtClean="0"/>
              <a:t>29/08/2022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ED786D-039F-4B6F-987F-3811BA5D3497}" type="slidenum">
              <a:rPr lang="en-GB" smtClean="0"/>
              <a:t>‹#›</a:t>
            </a:fld>
            <a:endParaRPr lang="en-GB"/>
          </a:p>
        </p:txBody>
      </p:sp>
    </p:spTree>
    <p:extLst>
      <p:ext uri="{BB962C8B-B14F-4D97-AF65-F5344CB8AC3E}">
        <p14:creationId xmlns:p14="http://schemas.microsoft.com/office/powerpoint/2010/main" val="28654732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3075EF-0CED-44C8-AD17-1F7C32062854}" type="datetimeFigureOut">
              <a:rPr lang="en-US" smtClean="0"/>
              <a:t>8/29/2022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9FC32-54EF-4535-8EE5-84A4CBDBC030}" type="slidenum">
              <a:rPr lang="en-US" smtClean="0"/>
              <a:t>‹#›</a:t>
            </a:fld>
            <a:endParaRPr lang="en-US"/>
          </a:p>
        </p:txBody>
      </p:sp>
    </p:spTree>
    <p:extLst>
      <p:ext uri="{BB962C8B-B14F-4D97-AF65-F5344CB8AC3E}">
        <p14:creationId xmlns:p14="http://schemas.microsoft.com/office/powerpoint/2010/main" val="97246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6921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17921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1647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080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557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may be able to think of more issues</a:t>
            </a:r>
            <a:endParaRPr lang="en-SG" dirty="0"/>
          </a:p>
        </p:txBody>
      </p:sp>
    </p:spTree>
    <p:extLst>
      <p:ext uri="{BB962C8B-B14F-4D97-AF65-F5344CB8AC3E}">
        <p14:creationId xmlns:p14="http://schemas.microsoft.com/office/powerpoint/2010/main" val="63125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may be able to think of more issues</a:t>
            </a:r>
            <a:endParaRPr lang="en-SG" dirty="0"/>
          </a:p>
        </p:txBody>
      </p:sp>
    </p:spTree>
    <p:extLst>
      <p:ext uri="{BB962C8B-B14F-4D97-AF65-F5344CB8AC3E}">
        <p14:creationId xmlns:p14="http://schemas.microsoft.com/office/powerpoint/2010/main" val="226543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21986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63038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98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https://docs.spring.io/spring-security/site/docs/current/api/org/springframework/security/core/userdetails/UserDetails.html</a:t>
            </a:r>
          </a:p>
          <a:p>
            <a:r>
              <a:rPr lang="en-SG" dirty="0"/>
              <a:t>https://docs.spring.io/spring-security/site/docs/current/api/org/springframework/security/core/userdetails/User.html</a:t>
            </a:r>
          </a:p>
          <a:p>
            <a:r>
              <a:rPr lang="en-SG" dirty="0"/>
              <a:t>https://docs.spring.io/spring-security/site/docs/current/api/org/springframework/security/core/userdetails/UserDetailsService.html</a:t>
            </a:r>
          </a:p>
        </p:txBody>
      </p:sp>
    </p:spTree>
    <p:extLst>
      <p:ext uri="{BB962C8B-B14F-4D97-AF65-F5344CB8AC3E}">
        <p14:creationId xmlns:p14="http://schemas.microsoft.com/office/powerpoint/2010/main" val="303169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366179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what do the arrows mean and how to read the diagram. They have learnt some UML previously in C208, C209</a:t>
            </a:r>
          </a:p>
          <a:p>
            <a:r>
              <a:rPr lang="en-US" dirty="0" err="1"/>
              <a:t>MemberDetails</a:t>
            </a:r>
            <a:r>
              <a:rPr lang="en-US" dirty="0"/>
              <a:t> implements </a:t>
            </a:r>
            <a:r>
              <a:rPr lang="en-US" dirty="0" err="1"/>
              <a:t>UserDetails</a:t>
            </a:r>
            <a:endParaRPr lang="en-US" dirty="0"/>
          </a:p>
          <a:p>
            <a:r>
              <a:rPr lang="en-US" dirty="0" err="1"/>
              <a:t>MemberDetailsService</a:t>
            </a:r>
            <a:r>
              <a:rPr lang="en-US" dirty="0"/>
              <a:t> implements </a:t>
            </a:r>
            <a:r>
              <a:rPr lang="en-US" dirty="0" err="1"/>
              <a:t>UserDetailsService</a:t>
            </a:r>
            <a:endParaRPr lang="en-US" dirty="0"/>
          </a:p>
          <a:p>
            <a:r>
              <a:rPr lang="en-US" dirty="0" err="1"/>
              <a:t>MemberDetails</a:t>
            </a:r>
            <a:r>
              <a:rPr lang="en-US" dirty="0"/>
              <a:t> depend on Member</a:t>
            </a:r>
          </a:p>
        </p:txBody>
      </p:sp>
    </p:spTree>
    <p:extLst>
      <p:ext uri="{BB962C8B-B14F-4D97-AF65-F5344CB8AC3E}">
        <p14:creationId xmlns:p14="http://schemas.microsoft.com/office/powerpoint/2010/main" val="52252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UserDetails</a:t>
            </a:r>
            <a:r>
              <a:rPr lang="en-US" dirty="0"/>
              <a:t> should not be created as it is already provided by Spring security</a:t>
            </a:r>
            <a:endParaRPr lang="en-SG" dirty="0"/>
          </a:p>
        </p:txBody>
      </p:sp>
    </p:spTree>
    <p:extLst>
      <p:ext uri="{BB962C8B-B14F-4D97-AF65-F5344CB8AC3E}">
        <p14:creationId xmlns:p14="http://schemas.microsoft.com/office/powerpoint/2010/main" val="407717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a:t>
            </a:r>
            <a:r>
              <a:rPr lang="en-US" dirty="0" err="1"/>
              <a:t>UserDetailsService</a:t>
            </a:r>
            <a:r>
              <a:rPr lang="en-US" dirty="0"/>
              <a:t> should not be created as it is already provided by Spring security</a:t>
            </a:r>
            <a:endParaRPr lang="en-SG" dirty="0"/>
          </a:p>
          <a:p>
            <a:endParaRPr lang="en-SG" dirty="0"/>
          </a:p>
        </p:txBody>
      </p:sp>
    </p:spTree>
    <p:extLst>
      <p:ext uri="{BB962C8B-B14F-4D97-AF65-F5344CB8AC3E}">
        <p14:creationId xmlns:p14="http://schemas.microsoft.com/office/powerpoint/2010/main" val="2718608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199104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710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https://en.wikipedia.org/wiki/Cross-site_request_forgery</a:t>
            </a:r>
          </a:p>
        </p:txBody>
      </p:sp>
    </p:spTree>
    <p:extLst>
      <p:ext uri="{BB962C8B-B14F-4D97-AF65-F5344CB8AC3E}">
        <p14:creationId xmlns:p14="http://schemas.microsoft.com/office/powerpoint/2010/main" val="4134863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https://www.youtube.com/watch?v=5joX1skQtVE</a:t>
            </a:r>
          </a:p>
        </p:txBody>
      </p:sp>
    </p:spTree>
    <p:extLst>
      <p:ext uri="{BB962C8B-B14F-4D97-AF65-F5344CB8AC3E}">
        <p14:creationId xmlns:p14="http://schemas.microsoft.com/office/powerpoint/2010/main" val="1714047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9096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244147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login page need to add in?</a:t>
            </a:r>
          </a:p>
          <a:p>
            <a:r>
              <a:rPr lang="en-SG" dirty="0"/>
              <a:t>https://docs.spring.io/spring-security/site/docs/5.0.x/reference/html/csrf.html</a:t>
            </a:r>
          </a:p>
        </p:txBody>
      </p:sp>
    </p:spTree>
    <p:extLst>
      <p:ext uri="{BB962C8B-B14F-4D97-AF65-F5344CB8AC3E}">
        <p14:creationId xmlns:p14="http://schemas.microsoft.com/office/powerpoint/2010/main" val="391092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2518439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Lecturer to demo to students</a:t>
            </a:r>
            <a:endParaRPr lang="en-SG" dirty="0"/>
          </a:p>
        </p:txBody>
      </p:sp>
    </p:spTree>
    <p:extLst>
      <p:ext uri="{BB962C8B-B14F-4D97-AF65-F5344CB8AC3E}">
        <p14:creationId xmlns:p14="http://schemas.microsoft.com/office/powerpoint/2010/main" val="3805999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Lecturer to demo to students</a:t>
            </a:r>
            <a:endParaRPr lang="en-SG" dirty="0"/>
          </a:p>
        </p:txBody>
      </p:sp>
    </p:spTree>
    <p:extLst>
      <p:ext uri="{BB962C8B-B14F-4D97-AF65-F5344CB8AC3E}">
        <p14:creationId xmlns:p14="http://schemas.microsoft.com/office/powerpoint/2010/main" val="4136154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2993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6062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be able to make use of what they have learnt previously. Remind them to name the inputs appropriately. </a:t>
            </a:r>
            <a:endParaRPr lang="en-SG" dirty="0"/>
          </a:p>
        </p:txBody>
      </p:sp>
    </p:spTree>
    <p:extLst>
      <p:ext uri="{BB962C8B-B14F-4D97-AF65-F5344CB8AC3E}">
        <p14:creationId xmlns:p14="http://schemas.microsoft.com/office/powerpoint/2010/main" val="2954043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https://docs.spring.io/spring-security/site/docs/current/api/org/springframework/security/crypto/bcrypt/BCryptPasswordEncoder.html</a:t>
            </a:r>
          </a:p>
          <a:p>
            <a:endParaRPr lang="en-US" dirty="0"/>
          </a:p>
          <a:p>
            <a:r>
              <a:rPr lang="en-SG" dirty="0"/>
              <a:t>https://docs.spring.io/spring-framework/docs/current/javadoc-api/org/springframework/web/servlet/mvc/support/RedirectAttributes.html</a:t>
            </a:r>
          </a:p>
        </p:txBody>
      </p:sp>
    </p:spTree>
    <p:extLst>
      <p:ext uri="{BB962C8B-B14F-4D97-AF65-F5344CB8AC3E}">
        <p14:creationId xmlns:p14="http://schemas.microsoft.com/office/powerpoint/2010/main" val="16948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3939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https://www.thymeleaf.org/doc/articles/springsecurity.html</a:t>
            </a:r>
          </a:p>
        </p:txBody>
      </p:sp>
    </p:spTree>
    <p:extLst>
      <p:ext uri="{BB962C8B-B14F-4D97-AF65-F5344CB8AC3E}">
        <p14:creationId xmlns:p14="http://schemas.microsoft.com/office/powerpoint/2010/main" val="2794786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6778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559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363054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195301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237428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web server are we using?</a:t>
            </a:r>
            <a:endParaRPr lang="en-SG" dirty="0"/>
          </a:p>
        </p:txBody>
      </p:sp>
    </p:spTree>
    <p:extLst>
      <p:ext uri="{BB962C8B-B14F-4D97-AF65-F5344CB8AC3E}">
        <p14:creationId xmlns:p14="http://schemas.microsoft.com/office/powerpoint/2010/main" val="370770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272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81611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766"/>
            <a:ext cx="9144000" cy="6858000"/>
          </a:xfrm>
          <a:prstGeom prst="rect">
            <a:avLst/>
          </a:prstGeom>
        </p:spPr>
      </p:pic>
      <p:sp>
        <p:nvSpPr>
          <p:cNvPr id="2" name="Title 1"/>
          <p:cNvSpPr>
            <a:spLocks noGrp="1"/>
          </p:cNvSpPr>
          <p:nvPr>
            <p:ph type="ctrTitle" hasCustomPrompt="1"/>
          </p:nvPr>
        </p:nvSpPr>
        <p:spPr>
          <a:xfrm>
            <a:off x="1044004" y="1935042"/>
            <a:ext cx="5104098" cy="1360445"/>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a:t>COVER PAGE</a:t>
            </a:r>
            <a:br>
              <a:rPr lang="en-US"/>
            </a:br>
            <a:r>
              <a:rPr lang="en-US"/>
              <a:t>TEMPLATE</a:t>
            </a:r>
          </a:p>
        </p:txBody>
      </p:sp>
      <p:sp>
        <p:nvSpPr>
          <p:cNvPr id="6" name="Text Placeholder 5"/>
          <p:cNvSpPr>
            <a:spLocks noGrp="1"/>
          </p:cNvSpPr>
          <p:nvPr>
            <p:ph type="body" sz="quarter" idx="10" hasCustomPrompt="1"/>
          </p:nvPr>
        </p:nvSpPr>
        <p:spPr>
          <a:xfrm>
            <a:off x="10440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 header</a:t>
            </a:r>
          </a:p>
        </p:txBody>
      </p:sp>
      <p:pic>
        <p:nvPicPr>
          <p:cNvPr id="10242" name="Picture 2" descr="C:\Documents and Settings\xinjie\Desktop\RPSG Stuffs\Letterheads_hires\letterhead_logos.png"/>
          <p:cNvPicPr>
            <a:picLocks noChangeAspect="1" noChangeArrowheads="1"/>
          </p:cNvPicPr>
          <p:nvPr userDrawn="1"/>
        </p:nvPicPr>
        <p:blipFill>
          <a:blip r:embed="rId3"/>
          <a:srcRect/>
          <a:stretch>
            <a:fillRect/>
          </a:stretch>
        </p:blipFill>
        <p:spPr bwMode="auto">
          <a:xfrm>
            <a:off x="162560" y="6207760"/>
            <a:ext cx="4715969" cy="505426"/>
          </a:xfrm>
          <a:prstGeom prst="rect">
            <a:avLst/>
          </a:prstGeom>
          <a:noFill/>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1975354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userDrawn="1"/>
        </p:nvSpPr>
        <p:spPr>
          <a:xfrm>
            <a:off x="0" y="0"/>
            <a:ext cx="9144000" cy="5786651"/>
          </a:xfrm>
          <a:prstGeom prst="rect">
            <a:avLst/>
          </a:prstGeom>
          <a:gradFill>
            <a:gsLst>
              <a:gs pos="100000">
                <a:schemeClr val="bg1">
                  <a:lumMod val="65000"/>
                </a:schemeClr>
              </a:gs>
              <a:gs pos="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6" name="Picture 5"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147632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 Placeholder 9"/>
          <p:cNvSpPr>
            <a:spLocks noGrp="1"/>
          </p:cNvSpPr>
          <p:nvPr>
            <p:ph type="body" sz="quarter" idx="13" hasCustomPrompt="1"/>
          </p:nvPr>
        </p:nvSpPr>
        <p:spPr>
          <a:xfrm>
            <a:off x="914400" y="2697163"/>
            <a:ext cx="7571806" cy="3025262"/>
          </a:xfrm>
          <a:prstGeom prst="rect">
            <a:avLst/>
          </a:prstGeom>
        </p:spPr>
        <p:txBody>
          <a:bodyPr/>
          <a:lstStyle>
            <a:lvl1pPr marL="0" indent="0">
              <a:buFontTx/>
              <a:buNone/>
              <a:defRPr sz="4000">
                <a:solidFill>
                  <a:schemeClr val="bg1">
                    <a:lumMod val="50000"/>
                  </a:schemeClr>
                </a:solidFill>
              </a:defRPr>
            </a:lvl1pPr>
            <a:lvl2pPr marL="0" indent="0">
              <a:buFontTx/>
              <a:buNone/>
              <a:defRPr sz="2400" b="0">
                <a:solidFill>
                  <a:srgbClr val="E6550B"/>
                </a:solidFill>
              </a:defRPr>
            </a:lvl2pPr>
            <a:lvl3pPr marL="914400" indent="0">
              <a:buNone/>
              <a:defRPr>
                <a:solidFill>
                  <a:schemeClr val="bg1">
                    <a:lumMod val="50000"/>
                  </a:schemeClr>
                </a:solidFill>
              </a:defRPr>
            </a:lvl3pPr>
            <a:lvl4pPr marL="1371600" indent="0">
              <a:buNone/>
              <a:defRPr>
                <a:solidFill>
                  <a:schemeClr val="bg1">
                    <a:lumMod val="50000"/>
                  </a:schemeClr>
                </a:solidFill>
              </a:defRPr>
            </a:lvl4pPr>
            <a:lvl5pPr marL="1828800" indent="0">
              <a:buNone/>
              <a:defRPr>
                <a:solidFill>
                  <a:schemeClr val="bg1">
                    <a:lumMod val="50000"/>
                  </a:schemeClr>
                </a:solidFill>
              </a:defRPr>
            </a:lvl5pPr>
          </a:lstStyle>
          <a:p>
            <a:pPr lvl="0"/>
            <a:r>
              <a:rPr lang="en-US"/>
              <a:t>THANK YOU!</a:t>
            </a:r>
          </a:p>
          <a:p>
            <a:pPr lvl="1"/>
            <a:r>
              <a:rPr lang="en-US"/>
              <a:t>Second level (speaker name)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1746266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593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97900">
            <a:off x="-371954" y="-479031"/>
            <a:ext cx="4518775" cy="2717836"/>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5"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6" name="Picture 15" descr="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4042534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2"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6" name="Title 1"/>
          <p:cNvSpPr>
            <a:spLocks noGrp="1"/>
          </p:cNvSpPr>
          <p:nvPr>
            <p:ph type="title" hasCustomPrompt="1"/>
          </p:nvPr>
        </p:nvSpPr>
        <p:spPr>
          <a:xfrm>
            <a:off x="665610" y="26071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sp>
        <p:nvSpPr>
          <p:cNvPr id="17"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6367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1" name="Title 1"/>
          <p:cNvSpPr txBox="1">
            <a:spLocks/>
          </p:cNvSpPr>
          <p:nvPr userDrawn="1"/>
        </p:nvSpPr>
        <p:spPr>
          <a:xfrm>
            <a:off x="1504335" y="175316"/>
            <a:ext cx="6046839" cy="311041"/>
          </a:xfrm>
          <a:prstGeom prst="rect">
            <a:avLst/>
          </a:prstGeom>
        </p:spPr>
        <p:txBody>
          <a:bodyPr vert="horz" lIns="89155" tIns="44577" rIns="89155" bIns="44577" rtlCol="0" anchor="ctr">
            <a:noAutofit/>
          </a:bodyPr>
          <a:lstStyle>
            <a:lvl1pPr algn="ctr" defTabSz="2952323" rtl="0" eaLnBrk="1" latinLnBrk="0" hangingPunct="1">
              <a:spcBef>
                <a:spcPct val="0"/>
              </a:spcBef>
              <a:buNone/>
              <a:defRPr sz="9800" b="1" kern="1200">
                <a:solidFill>
                  <a:schemeClr val="tx1"/>
                </a:solidFill>
                <a:latin typeface="Arial" pitchFamily="34" charset="0"/>
                <a:ea typeface="+mj-ea"/>
                <a:cs typeface="Arial" pitchFamily="34" charset="0"/>
              </a:defRPr>
            </a:lvl1pPr>
          </a:lstStyle>
          <a:p>
            <a:r>
              <a:rPr lang="en-US" sz="2000" baseline="0">
                <a:solidFill>
                  <a:srgbClr val="DC4405"/>
                </a:solidFill>
                <a:latin typeface="Verdana" panose="020B0604030504040204" pitchFamily="34" charset="0"/>
              </a:rPr>
              <a:t>Diploma in Financial Technology ( DFT ) </a:t>
            </a:r>
          </a:p>
        </p:txBody>
      </p:sp>
      <p:sp>
        <p:nvSpPr>
          <p:cNvPr id="12"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4" name="Title 1"/>
          <p:cNvSpPr>
            <a:spLocks noGrp="1"/>
          </p:cNvSpPr>
          <p:nvPr>
            <p:ph type="title"/>
          </p:nvPr>
        </p:nvSpPr>
        <p:spPr>
          <a:xfrm>
            <a:off x="593655" y="661673"/>
            <a:ext cx="8229600" cy="1143000"/>
          </a:xfrm>
          <a:prstGeom prst="rect">
            <a:avLst/>
          </a:prstGeom>
        </p:spPr>
        <p:txBody>
          <a:bodyPr/>
          <a:lstStyle>
            <a:lvl1pPr algn="ctr">
              <a:defRPr sz="3200"/>
            </a:lvl1pPr>
          </a:lstStyle>
          <a:p>
            <a:r>
              <a:rPr lang="en-US"/>
              <a:t>Click to edit Master title style</a:t>
            </a:r>
            <a:endParaRPr lang="en-GB"/>
          </a:p>
        </p:txBody>
      </p:sp>
    </p:spTree>
    <p:extLst>
      <p:ext uri="{BB962C8B-B14F-4D97-AF65-F5344CB8AC3E}">
        <p14:creationId xmlns:p14="http://schemas.microsoft.com/office/powerpoint/2010/main" val="239160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3178"/>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271"/>
            </a:lvl1pPr>
            <a:lvl2pPr marL="242207" indent="0" algn="ctr">
              <a:buNone/>
              <a:defRPr sz="1060"/>
            </a:lvl2pPr>
            <a:lvl3pPr marL="484413" indent="0" algn="ctr">
              <a:buNone/>
              <a:defRPr sz="954"/>
            </a:lvl3pPr>
            <a:lvl4pPr marL="726620" indent="0" algn="ctr">
              <a:buNone/>
              <a:defRPr sz="848"/>
            </a:lvl4pPr>
            <a:lvl5pPr marL="968827" indent="0" algn="ctr">
              <a:buNone/>
              <a:defRPr sz="848"/>
            </a:lvl5pPr>
            <a:lvl6pPr marL="1211033" indent="0" algn="ctr">
              <a:buNone/>
              <a:defRPr sz="848"/>
            </a:lvl6pPr>
            <a:lvl7pPr marL="1453240" indent="0" algn="ctr">
              <a:buNone/>
              <a:defRPr sz="848"/>
            </a:lvl7pPr>
            <a:lvl8pPr marL="1695447" indent="0" algn="ctr">
              <a:buNone/>
              <a:defRPr sz="848"/>
            </a:lvl8pPr>
            <a:lvl9pPr marL="1937653" indent="0" algn="ctr">
              <a:buNone/>
              <a:defRPr sz="848"/>
            </a:lvl9pPr>
          </a:lstStyle>
          <a:p>
            <a:r>
              <a:rPr lang="en-US"/>
              <a:t>Click to edit Master subtitle style</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015764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300031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3178"/>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1271">
                <a:solidFill>
                  <a:schemeClr val="tx1"/>
                </a:solidFill>
              </a:defRPr>
            </a:lvl1pPr>
            <a:lvl2pPr marL="242207" indent="0">
              <a:buNone/>
              <a:defRPr sz="1060">
                <a:solidFill>
                  <a:schemeClr val="tx1">
                    <a:tint val="75000"/>
                  </a:schemeClr>
                </a:solidFill>
              </a:defRPr>
            </a:lvl2pPr>
            <a:lvl3pPr marL="484413" indent="0">
              <a:buNone/>
              <a:defRPr sz="954">
                <a:solidFill>
                  <a:schemeClr val="tx1">
                    <a:tint val="75000"/>
                  </a:schemeClr>
                </a:solidFill>
              </a:defRPr>
            </a:lvl3pPr>
            <a:lvl4pPr marL="726620" indent="0">
              <a:buNone/>
              <a:defRPr sz="848">
                <a:solidFill>
                  <a:schemeClr val="tx1">
                    <a:tint val="75000"/>
                  </a:schemeClr>
                </a:solidFill>
              </a:defRPr>
            </a:lvl4pPr>
            <a:lvl5pPr marL="968827" indent="0">
              <a:buNone/>
              <a:defRPr sz="848">
                <a:solidFill>
                  <a:schemeClr val="tx1">
                    <a:tint val="75000"/>
                  </a:schemeClr>
                </a:solidFill>
              </a:defRPr>
            </a:lvl5pPr>
            <a:lvl6pPr marL="1211033" indent="0">
              <a:buNone/>
              <a:defRPr sz="848">
                <a:solidFill>
                  <a:schemeClr val="tx1">
                    <a:tint val="75000"/>
                  </a:schemeClr>
                </a:solidFill>
              </a:defRPr>
            </a:lvl6pPr>
            <a:lvl7pPr marL="1453240" indent="0">
              <a:buNone/>
              <a:defRPr sz="848">
                <a:solidFill>
                  <a:schemeClr val="tx1">
                    <a:tint val="75000"/>
                  </a:schemeClr>
                </a:solidFill>
              </a:defRPr>
            </a:lvl7pPr>
            <a:lvl8pPr marL="1695447" indent="0">
              <a:buNone/>
              <a:defRPr sz="848">
                <a:solidFill>
                  <a:schemeClr val="tx1">
                    <a:tint val="75000"/>
                  </a:schemeClr>
                </a:solidFill>
              </a:defRPr>
            </a:lvl8pPr>
            <a:lvl9pPr marL="1937653" indent="0">
              <a:buNone/>
              <a:defRPr sz="84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691131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986824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1"/>
          <p:cNvSpPr>
            <a:spLocks noGrp="1"/>
          </p:cNvSpPr>
          <p:nvPr>
            <p:ph type="ctrTitle" hasCustomPrompt="1"/>
          </p:nvPr>
        </p:nvSpPr>
        <p:spPr>
          <a:xfrm>
            <a:off x="929704" y="2542980"/>
            <a:ext cx="5104098" cy="1236768"/>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a:t>COVER PAGE</a:t>
            </a:r>
            <a:br>
              <a:rPr lang="en-US"/>
            </a:br>
            <a:r>
              <a:rPr lang="en-US"/>
              <a:t>TEMPLATE</a:t>
            </a:r>
          </a:p>
        </p:txBody>
      </p:sp>
      <p:sp>
        <p:nvSpPr>
          <p:cNvPr id="12" name="Text Placeholder 5"/>
          <p:cNvSpPr>
            <a:spLocks noGrp="1"/>
          </p:cNvSpPr>
          <p:nvPr>
            <p:ph type="body" sz="quarter" idx="10" hasCustomPrompt="1"/>
          </p:nvPr>
        </p:nvSpPr>
        <p:spPr>
          <a:xfrm>
            <a:off x="929704" y="3813445"/>
            <a:ext cx="5104098" cy="453159"/>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 header</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2662864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271" b="1"/>
            </a:lvl1pPr>
            <a:lvl2pPr marL="242207" indent="0">
              <a:buNone/>
              <a:defRPr sz="1060" b="1"/>
            </a:lvl2pPr>
            <a:lvl3pPr marL="484413" indent="0">
              <a:buNone/>
              <a:defRPr sz="954" b="1"/>
            </a:lvl3pPr>
            <a:lvl4pPr marL="726620" indent="0">
              <a:buNone/>
              <a:defRPr sz="848" b="1"/>
            </a:lvl4pPr>
            <a:lvl5pPr marL="968827" indent="0">
              <a:buNone/>
              <a:defRPr sz="848" b="1"/>
            </a:lvl5pPr>
            <a:lvl6pPr marL="1211033" indent="0">
              <a:buNone/>
              <a:defRPr sz="848" b="1"/>
            </a:lvl6pPr>
            <a:lvl7pPr marL="1453240" indent="0">
              <a:buNone/>
              <a:defRPr sz="848" b="1"/>
            </a:lvl7pPr>
            <a:lvl8pPr marL="1695447" indent="0">
              <a:buNone/>
              <a:defRPr sz="848" b="1"/>
            </a:lvl8pPr>
            <a:lvl9pPr marL="1937653" indent="0">
              <a:buNone/>
              <a:defRPr sz="848"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271" b="1"/>
            </a:lvl1pPr>
            <a:lvl2pPr marL="242207" indent="0">
              <a:buNone/>
              <a:defRPr sz="1060" b="1"/>
            </a:lvl2pPr>
            <a:lvl3pPr marL="484413" indent="0">
              <a:buNone/>
              <a:defRPr sz="954" b="1"/>
            </a:lvl3pPr>
            <a:lvl4pPr marL="726620" indent="0">
              <a:buNone/>
              <a:defRPr sz="848" b="1"/>
            </a:lvl4pPr>
            <a:lvl5pPr marL="968827" indent="0">
              <a:buNone/>
              <a:defRPr sz="848" b="1"/>
            </a:lvl5pPr>
            <a:lvl6pPr marL="1211033" indent="0">
              <a:buNone/>
              <a:defRPr sz="848" b="1"/>
            </a:lvl6pPr>
            <a:lvl7pPr marL="1453240" indent="0">
              <a:buNone/>
              <a:defRPr sz="848" b="1"/>
            </a:lvl7pPr>
            <a:lvl8pPr marL="1695447" indent="0">
              <a:buNone/>
              <a:defRPr sz="848" b="1"/>
            </a:lvl8pPr>
            <a:lvl9pPr marL="1937653" indent="0">
              <a:buNone/>
              <a:defRPr sz="848"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SG"/>
          </a:p>
        </p:txBody>
      </p:sp>
      <p:sp>
        <p:nvSpPr>
          <p:cNvPr id="8" name="Footer Placeholder 7"/>
          <p:cNvSpPr>
            <a:spLocks noGrp="1"/>
          </p:cNvSpPr>
          <p:nvPr>
            <p:ph type="ftr" sz="quarter" idx="11"/>
          </p:nvPr>
        </p:nvSpPr>
        <p:spPr/>
        <p:txBody>
          <a:bodyPr/>
          <a:lstStyle/>
          <a:p>
            <a:r>
              <a:rPr lang="en-SG"/>
              <a:t>C369 Financial Technologies</a:t>
            </a:r>
          </a:p>
        </p:txBody>
      </p:sp>
      <p:sp>
        <p:nvSpPr>
          <p:cNvPr id="9" name="Slide Number Placeholder 8"/>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207100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SG"/>
          </a:p>
        </p:txBody>
      </p:sp>
      <p:sp>
        <p:nvSpPr>
          <p:cNvPr id="4" name="Footer Placeholder 3"/>
          <p:cNvSpPr>
            <a:spLocks noGrp="1"/>
          </p:cNvSpPr>
          <p:nvPr>
            <p:ph type="ftr" sz="quarter" idx="11"/>
          </p:nvPr>
        </p:nvSpPr>
        <p:spPr/>
        <p:txBody>
          <a:bodyPr/>
          <a:lstStyle/>
          <a:p>
            <a:r>
              <a:rPr lang="en-SG"/>
              <a:t>C369 Financial Technologies</a:t>
            </a:r>
          </a:p>
        </p:txBody>
      </p:sp>
      <p:sp>
        <p:nvSpPr>
          <p:cNvPr id="5" name="Slide Number Placeholder 4"/>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3496275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SG"/>
          </a:p>
        </p:txBody>
      </p:sp>
      <p:sp>
        <p:nvSpPr>
          <p:cNvPr id="3" name="Footer Placeholder 2"/>
          <p:cNvSpPr>
            <a:spLocks noGrp="1"/>
          </p:cNvSpPr>
          <p:nvPr>
            <p:ph type="ftr" sz="quarter" idx="11"/>
          </p:nvPr>
        </p:nvSpPr>
        <p:spPr/>
        <p:txBody>
          <a:bodyPr/>
          <a:lstStyle/>
          <a:p>
            <a:r>
              <a:rPr lang="en-SG"/>
              <a:t>C369 Financial Technologies</a:t>
            </a:r>
          </a:p>
        </p:txBody>
      </p:sp>
      <p:sp>
        <p:nvSpPr>
          <p:cNvPr id="4" name="Slide Number Placeholder 3"/>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402407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695"/>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1695"/>
            </a:lvl1pPr>
            <a:lvl2pPr>
              <a:defRPr sz="1483"/>
            </a:lvl2pPr>
            <a:lvl3pPr>
              <a:defRPr sz="1271"/>
            </a:lvl3pPr>
            <a:lvl4pPr>
              <a:defRPr sz="1060"/>
            </a:lvl4pPr>
            <a:lvl5pPr>
              <a:defRPr sz="1060"/>
            </a:lvl5pPr>
            <a:lvl6pPr>
              <a:defRPr sz="1060"/>
            </a:lvl6pPr>
            <a:lvl7pPr>
              <a:defRPr sz="1060"/>
            </a:lvl7pPr>
            <a:lvl8pPr>
              <a:defRPr sz="1060"/>
            </a:lvl8pPr>
            <a:lvl9pPr>
              <a:defRPr sz="10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848"/>
            </a:lvl1pPr>
            <a:lvl2pPr marL="242207" indent="0">
              <a:buNone/>
              <a:defRPr sz="742"/>
            </a:lvl2pPr>
            <a:lvl3pPr marL="484413" indent="0">
              <a:buNone/>
              <a:defRPr sz="636"/>
            </a:lvl3pPr>
            <a:lvl4pPr marL="726620" indent="0">
              <a:buNone/>
              <a:defRPr sz="530"/>
            </a:lvl4pPr>
            <a:lvl5pPr marL="968827" indent="0">
              <a:buNone/>
              <a:defRPr sz="530"/>
            </a:lvl5pPr>
            <a:lvl6pPr marL="1211033" indent="0">
              <a:buNone/>
              <a:defRPr sz="530"/>
            </a:lvl6pPr>
            <a:lvl7pPr marL="1453240" indent="0">
              <a:buNone/>
              <a:defRPr sz="530"/>
            </a:lvl7pPr>
            <a:lvl8pPr marL="1695447" indent="0">
              <a:buNone/>
              <a:defRPr sz="530"/>
            </a:lvl8pPr>
            <a:lvl9pPr marL="1937653"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509518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695"/>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1695"/>
            </a:lvl1pPr>
            <a:lvl2pPr marL="242207" indent="0">
              <a:buNone/>
              <a:defRPr sz="1483"/>
            </a:lvl2pPr>
            <a:lvl3pPr marL="484413" indent="0">
              <a:buNone/>
              <a:defRPr sz="1271"/>
            </a:lvl3pPr>
            <a:lvl4pPr marL="726620" indent="0">
              <a:buNone/>
              <a:defRPr sz="1060"/>
            </a:lvl4pPr>
            <a:lvl5pPr marL="968827" indent="0">
              <a:buNone/>
              <a:defRPr sz="1060"/>
            </a:lvl5pPr>
            <a:lvl6pPr marL="1211033" indent="0">
              <a:buNone/>
              <a:defRPr sz="1060"/>
            </a:lvl6pPr>
            <a:lvl7pPr marL="1453240" indent="0">
              <a:buNone/>
              <a:defRPr sz="1060"/>
            </a:lvl7pPr>
            <a:lvl8pPr marL="1695447" indent="0">
              <a:buNone/>
              <a:defRPr sz="1060"/>
            </a:lvl8pPr>
            <a:lvl9pPr marL="1937653" indent="0">
              <a:buNone/>
              <a:defRPr sz="106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848"/>
            </a:lvl1pPr>
            <a:lvl2pPr marL="242207" indent="0">
              <a:buNone/>
              <a:defRPr sz="742"/>
            </a:lvl2pPr>
            <a:lvl3pPr marL="484413" indent="0">
              <a:buNone/>
              <a:defRPr sz="636"/>
            </a:lvl3pPr>
            <a:lvl4pPr marL="726620" indent="0">
              <a:buNone/>
              <a:defRPr sz="530"/>
            </a:lvl4pPr>
            <a:lvl5pPr marL="968827" indent="0">
              <a:buNone/>
              <a:defRPr sz="530"/>
            </a:lvl5pPr>
            <a:lvl6pPr marL="1211033" indent="0">
              <a:buNone/>
              <a:defRPr sz="530"/>
            </a:lvl6pPr>
            <a:lvl7pPr marL="1453240" indent="0">
              <a:buNone/>
              <a:defRPr sz="530"/>
            </a:lvl7pPr>
            <a:lvl8pPr marL="1695447" indent="0">
              <a:buNone/>
              <a:defRPr sz="530"/>
            </a:lvl8pPr>
            <a:lvl9pPr marL="1937653"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466407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999346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37605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ctrTitle" hasCustomPrompt="1"/>
          </p:nvPr>
        </p:nvSpPr>
        <p:spPr>
          <a:xfrm>
            <a:off x="490415" y="2540256"/>
            <a:ext cx="5104098" cy="2018718"/>
          </a:xfrm>
          <a:prstGeom prst="rect">
            <a:avLst/>
          </a:prstGeom>
        </p:spPr>
        <p:txBody>
          <a:bodyPr anchor="t" anchorCtr="0">
            <a:normAutofit/>
          </a:bodyPr>
          <a:lstStyle>
            <a:lvl1pPr marL="0" algn="l">
              <a:lnSpc>
                <a:spcPts val="4200"/>
              </a:lnSpc>
              <a:spcBef>
                <a:spcPts val="0"/>
              </a:spcBef>
              <a:defRPr sz="4300" baseline="0">
                <a:solidFill>
                  <a:schemeClr val="bg1">
                    <a:lumMod val="50000"/>
                  </a:schemeClr>
                </a:solidFill>
                <a:latin typeface="Arial"/>
                <a:cs typeface="Arial"/>
              </a:defRPr>
            </a:lvl1pPr>
          </a:lstStyle>
          <a:p>
            <a:r>
              <a:rPr lang="en-US"/>
              <a:t>CHAPTER DIVIDER</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68150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65610" y="26071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7" name="Straight Connector 6"/>
          <p:cNvCxnSpPr/>
          <p:nvPr userDrawn="1"/>
        </p:nvCxnSpPr>
        <p:spPr>
          <a:xfrm flipV="1">
            <a:off x="665610" y="865307"/>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49584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hart Placeholder 9"/>
          <p:cNvSpPr>
            <a:spLocks noGrp="1"/>
          </p:cNvSpPr>
          <p:nvPr>
            <p:ph type="chart" sz="quarter" idx="14"/>
          </p:nvPr>
        </p:nvSpPr>
        <p:spPr>
          <a:xfrm>
            <a:off x="4927600" y="1651000"/>
            <a:ext cx="3558606" cy="3759200"/>
          </a:xfrm>
          <a:prstGeom prst="rect">
            <a:avLst/>
          </a:prstGeom>
        </p:spPr>
        <p:txBody>
          <a:bodyPr/>
          <a:lstStyle>
            <a:lvl1pPr>
              <a:defRPr sz="2400"/>
            </a:lvl1pPr>
          </a:lstStyle>
          <a:p>
            <a:endParaRPr lang="en-GB"/>
          </a:p>
        </p:txBody>
      </p:sp>
      <p:pic>
        <p:nvPicPr>
          <p:cNvPr id="9" name="Picture 8"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49050"/>
            <a:ext cx="1248980" cy="404131"/>
          </a:xfrm>
          <a:prstGeom prst="rect">
            <a:avLst/>
          </a:pr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7" name="Picture 16"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274249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p:cNvSpPr>
            <a:spLocks noGrp="1"/>
          </p:cNvSpPr>
          <p:nvPr>
            <p:ph type="pic" sz="quarter" idx="14"/>
          </p:nvPr>
        </p:nvSpPr>
        <p:spPr>
          <a:xfrm>
            <a:off x="4876800" y="1651000"/>
            <a:ext cx="3609975" cy="3759200"/>
          </a:xfrm>
          <a:prstGeom prst="rect">
            <a:avLst/>
          </a:prstGeom>
        </p:spPr>
        <p:txBody>
          <a:bodyPr/>
          <a:lstStyle>
            <a:lvl1pPr>
              <a:defRPr sz="2400"/>
            </a:lvl1pPr>
          </a:lstStyle>
          <a:p>
            <a:endParaRPr lang="en-GB"/>
          </a:p>
        </p:txBody>
      </p:sp>
      <p:sp>
        <p:nvSpPr>
          <p:cNvPr id="10"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4" name="Picture 13"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68106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able Placeholder 8"/>
          <p:cNvSpPr>
            <a:spLocks noGrp="1"/>
          </p:cNvSpPr>
          <p:nvPr>
            <p:ph type="tbl" sz="quarter" idx="14"/>
          </p:nvPr>
        </p:nvSpPr>
        <p:spPr>
          <a:xfrm>
            <a:off x="4851400" y="1651000"/>
            <a:ext cx="3635375" cy="3759200"/>
          </a:xfrm>
          <a:prstGeom prst="rect">
            <a:avLst/>
          </a:prstGeom>
        </p:spPr>
        <p:txBody>
          <a:bodyPr/>
          <a:lstStyle>
            <a:lvl1pPr>
              <a:defRPr sz="2400"/>
            </a:lvl1pPr>
          </a:lstStyle>
          <a:p>
            <a:endParaRPr lang="en-GB"/>
          </a:p>
        </p:txBody>
      </p:sp>
      <p:sp>
        <p:nvSpPr>
          <p:cNvPr id="13"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4" name="Picture 13"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98213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914400" y="1884363"/>
            <a:ext cx="7571806" cy="30252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34968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5" name="Picture 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77422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5DD05BB7-4DF6-42E6-80DD-81A8D34B47FB}"/>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3311932743"/>
      </p:ext>
    </p:extLst>
  </p:cSld>
  <p:clrMap bg1="lt1" tx1="dk1" bg2="lt2" tx2="dk2" accent1="accent1" accent2="accent2" accent3="accent3" accent4="accent4" accent5="accent5" accent6="accent6" hlink="hlink" folHlink="folHlink"/>
  <p:sldLayoutIdLst>
    <p:sldLayoutId id="2147483650" r:id="rId1"/>
    <p:sldLayoutId id="2147483657" r:id="rId2"/>
    <p:sldLayoutId id="2147483649" r:id="rId3"/>
    <p:sldLayoutId id="2147483651" r:id="rId4"/>
    <p:sldLayoutId id="2147483652" r:id="rId5"/>
    <p:sldLayoutId id="2147483653" r:id="rId6"/>
    <p:sldLayoutId id="2147483654" r:id="rId7"/>
    <p:sldLayoutId id="2147483655" r:id="rId8"/>
    <p:sldLayoutId id="2147483659" r:id="rId9"/>
    <p:sldLayoutId id="2147483662" r:id="rId10"/>
    <p:sldLayoutId id="2147483656" r:id="rId11"/>
    <p:sldLayoutId id="2147483678" r:id="rId12"/>
    <p:sldLayoutId id="2147483679" r:id="rId13"/>
    <p:sldLayoutId id="2147483681" r:id="rId14"/>
    <p:sldLayoutId id="2147483680" r:id="rId15"/>
  </p:sldLayoutIdLst>
  <p:hf hdr="0" dt="0"/>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636">
                <a:solidFill>
                  <a:schemeClr val="tx1">
                    <a:tint val="75000"/>
                  </a:schemeClr>
                </a:solidFill>
              </a:defRPr>
            </a:lvl1pPr>
          </a:lstStyle>
          <a:p>
            <a:endParaRPr lang="en-SG"/>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636">
                <a:solidFill>
                  <a:schemeClr val="tx1">
                    <a:tint val="75000"/>
                  </a:schemeClr>
                </a:solidFill>
              </a:defRPr>
            </a:lvl1pPr>
          </a:lstStyle>
          <a:p>
            <a:r>
              <a:rPr lang="en-SG"/>
              <a:t>C369 Financial Technologies</a:t>
            </a: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636">
                <a:solidFill>
                  <a:schemeClr val="tx1">
                    <a:tint val="75000"/>
                  </a:schemeClr>
                </a:solidFill>
              </a:defRPr>
            </a:lvl1pPr>
          </a:lstStyle>
          <a:p>
            <a:fld id="{D826FE17-A15F-4069-8D1C-BFCDAB13D842}" type="slidenum">
              <a:rPr lang="en-SG" smtClean="0"/>
              <a:t>‹#›</a:t>
            </a:fld>
            <a:endParaRPr lang="en-SG"/>
          </a:p>
        </p:txBody>
      </p:sp>
      <p:sp>
        <p:nvSpPr>
          <p:cNvPr id="7"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BE915BE3-5C08-4677-8D33-86705266B515}"/>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42691098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dt="0"/>
  <p:txStyles>
    <p:titleStyle>
      <a:lvl1pPr algn="l" defTabSz="484413" rtl="0" eaLnBrk="1" latinLnBrk="0" hangingPunct="1">
        <a:lnSpc>
          <a:spcPct val="90000"/>
        </a:lnSpc>
        <a:spcBef>
          <a:spcPct val="0"/>
        </a:spcBef>
        <a:buNone/>
        <a:defRPr sz="2331" kern="1200">
          <a:solidFill>
            <a:schemeClr val="tx1"/>
          </a:solidFill>
          <a:latin typeface="+mj-lt"/>
          <a:ea typeface="+mj-ea"/>
          <a:cs typeface="+mj-cs"/>
        </a:defRPr>
      </a:lvl1pPr>
    </p:titleStyle>
    <p:bodyStyle>
      <a:lvl1pPr marL="121103" indent="-121103" algn="l" defTabSz="484413" rtl="0" eaLnBrk="1" latinLnBrk="0" hangingPunct="1">
        <a:lnSpc>
          <a:spcPct val="90000"/>
        </a:lnSpc>
        <a:spcBef>
          <a:spcPts val="530"/>
        </a:spcBef>
        <a:buFont typeface="Arial" panose="020B0604020202020204" pitchFamily="34" charset="0"/>
        <a:buChar char="•"/>
        <a:defRPr sz="1483" kern="1200">
          <a:solidFill>
            <a:schemeClr val="tx1"/>
          </a:solidFill>
          <a:latin typeface="+mn-lt"/>
          <a:ea typeface="+mn-ea"/>
          <a:cs typeface="+mn-cs"/>
        </a:defRPr>
      </a:lvl1pPr>
      <a:lvl2pPr marL="363310" indent="-121103" algn="l" defTabSz="484413" rtl="0" eaLnBrk="1" latinLnBrk="0" hangingPunct="1">
        <a:lnSpc>
          <a:spcPct val="90000"/>
        </a:lnSpc>
        <a:spcBef>
          <a:spcPts val="265"/>
        </a:spcBef>
        <a:buFont typeface="Arial" panose="020B0604020202020204" pitchFamily="34" charset="0"/>
        <a:buChar char="•"/>
        <a:defRPr sz="1271" kern="1200">
          <a:solidFill>
            <a:schemeClr val="tx1"/>
          </a:solidFill>
          <a:latin typeface="+mn-lt"/>
          <a:ea typeface="+mn-ea"/>
          <a:cs typeface="+mn-cs"/>
        </a:defRPr>
      </a:lvl2pPr>
      <a:lvl3pPr marL="605517" indent="-121103" algn="l" defTabSz="484413" rtl="0" eaLnBrk="1" latinLnBrk="0" hangingPunct="1">
        <a:lnSpc>
          <a:spcPct val="90000"/>
        </a:lnSpc>
        <a:spcBef>
          <a:spcPts val="265"/>
        </a:spcBef>
        <a:buFont typeface="Arial" panose="020B0604020202020204" pitchFamily="34" charset="0"/>
        <a:buChar char="•"/>
        <a:defRPr sz="1060" kern="1200">
          <a:solidFill>
            <a:schemeClr val="tx1"/>
          </a:solidFill>
          <a:latin typeface="+mn-lt"/>
          <a:ea typeface="+mn-ea"/>
          <a:cs typeface="+mn-cs"/>
        </a:defRPr>
      </a:lvl3pPr>
      <a:lvl4pPr marL="847723"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4pPr>
      <a:lvl5pPr marL="1089930"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5pPr>
      <a:lvl6pPr marL="1332137"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6pPr>
      <a:lvl7pPr marL="1574343"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7pPr>
      <a:lvl8pPr marL="1816550"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8pPr>
      <a:lvl9pPr marL="2058757"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9pPr>
    </p:bodyStyle>
    <p:otherStyle>
      <a:defPPr>
        <a:defRPr lang="en-US"/>
      </a:defPPr>
      <a:lvl1pPr marL="0" algn="l" defTabSz="484413" rtl="0" eaLnBrk="1" latinLnBrk="0" hangingPunct="1">
        <a:defRPr sz="954" kern="1200">
          <a:solidFill>
            <a:schemeClr val="tx1"/>
          </a:solidFill>
          <a:latin typeface="+mn-lt"/>
          <a:ea typeface="+mn-ea"/>
          <a:cs typeface="+mn-cs"/>
        </a:defRPr>
      </a:lvl1pPr>
      <a:lvl2pPr marL="242207" algn="l" defTabSz="484413" rtl="0" eaLnBrk="1" latinLnBrk="0" hangingPunct="1">
        <a:defRPr sz="954" kern="1200">
          <a:solidFill>
            <a:schemeClr val="tx1"/>
          </a:solidFill>
          <a:latin typeface="+mn-lt"/>
          <a:ea typeface="+mn-ea"/>
          <a:cs typeface="+mn-cs"/>
        </a:defRPr>
      </a:lvl2pPr>
      <a:lvl3pPr marL="484413" algn="l" defTabSz="484413" rtl="0" eaLnBrk="1" latinLnBrk="0" hangingPunct="1">
        <a:defRPr sz="954" kern="1200">
          <a:solidFill>
            <a:schemeClr val="tx1"/>
          </a:solidFill>
          <a:latin typeface="+mn-lt"/>
          <a:ea typeface="+mn-ea"/>
          <a:cs typeface="+mn-cs"/>
        </a:defRPr>
      </a:lvl3pPr>
      <a:lvl4pPr marL="726620" algn="l" defTabSz="484413" rtl="0" eaLnBrk="1" latinLnBrk="0" hangingPunct="1">
        <a:defRPr sz="954" kern="1200">
          <a:solidFill>
            <a:schemeClr val="tx1"/>
          </a:solidFill>
          <a:latin typeface="+mn-lt"/>
          <a:ea typeface="+mn-ea"/>
          <a:cs typeface="+mn-cs"/>
        </a:defRPr>
      </a:lvl4pPr>
      <a:lvl5pPr marL="968827" algn="l" defTabSz="484413" rtl="0" eaLnBrk="1" latinLnBrk="0" hangingPunct="1">
        <a:defRPr sz="954" kern="1200">
          <a:solidFill>
            <a:schemeClr val="tx1"/>
          </a:solidFill>
          <a:latin typeface="+mn-lt"/>
          <a:ea typeface="+mn-ea"/>
          <a:cs typeface="+mn-cs"/>
        </a:defRPr>
      </a:lvl5pPr>
      <a:lvl6pPr marL="1211033" algn="l" defTabSz="484413" rtl="0" eaLnBrk="1" latinLnBrk="0" hangingPunct="1">
        <a:defRPr sz="954" kern="1200">
          <a:solidFill>
            <a:schemeClr val="tx1"/>
          </a:solidFill>
          <a:latin typeface="+mn-lt"/>
          <a:ea typeface="+mn-ea"/>
          <a:cs typeface="+mn-cs"/>
        </a:defRPr>
      </a:lvl6pPr>
      <a:lvl7pPr marL="1453240" algn="l" defTabSz="484413" rtl="0" eaLnBrk="1" latinLnBrk="0" hangingPunct="1">
        <a:defRPr sz="954" kern="1200">
          <a:solidFill>
            <a:schemeClr val="tx1"/>
          </a:solidFill>
          <a:latin typeface="+mn-lt"/>
          <a:ea typeface="+mn-ea"/>
          <a:cs typeface="+mn-cs"/>
        </a:defRPr>
      </a:lvl7pPr>
      <a:lvl8pPr marL="1695447" algn="l" defTabSz="484413" rtl="0" eaLnBrk="1" latinLnBrk="0" hangingPunct="1">
        <a:defRPr sz="954" kern="1200">
          <a:solidFill>
            <a:schemeClr val="tx1"/>
          </a:solidFill>
          <a:latin typeface="+mn-lt"/>
          <a:ea typeface="+mn-ea"/>
          <a:cs typeface="+mn-cs"/>
        </a:defRPr>
      </a:lvl8pPr>
      <a:lvl9pPr marL="1937653" algn="l" defTabSz="484413" rtl="0" eaLnBrk="1" latinLnBrk="0" hangingPunct="1">
        <a:defRPr sz="9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hyperlink" Target="https://www.thymeleaf.org/doc/articles/springsecurity.html" TargetMode="External"/><Relationship Id="rId4" Type="http://schemas.openxmlformats.org/officeDocument/2006/relationships/image" Target="../media/image8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hyperlink" Target="https://www.thymeleaf.org/doc/tutorials/3.0/usingthymeleaf.html#setting-attribute-values"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hyperlink" Target="http://localhost:8080/categories/"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avithamuniraj/CETSpringBootAY2022"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ozilla.org/en-US/docs/Web/Guide/HTML/Constraint_validation" TargetMode="External"/><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localhost:8080/"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localhost:8080/items" TargetMode="External"/><Relationship Id="rId2" Type="http://schemas.openxmlformats.org/officeDocument/2006/relationships/hyperlink" Target="http://localhost:8080/categories" TargetMode="Externa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hyperlink" Target="http://localhost:8080/items" TargetMode="External"/><Relationship Id="rId2" Type="http://schemas.openxmlformats.org/officeDocument/2006/relationships/hyperlink" Target="http://localhost:8080/categories" TargetMode="Externa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080/items" TargetMode="External"/><Relationship Id="rId2" Type="http://schemas.openxmlformats.org/officeDocument/2006/relationships/hyperlink" Target="http://localhost:8080/categories"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localhost:8080/logout"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localhost:8080/logout"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localhost:8080/"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docs.spring.io/spring-security/site/docs/current/api/org/springframework/security/core/userdetails/User.html"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docs.spring.io/spring-security/site/docs/current/api/org/springframework/security/core/userdetails/UserDetailsService.html" TargetMode="External"/><Relationship Id="rId4" Type="http://schemas.openxmlformats.org/officeDocument/2006/relationships/hyperlink" Target="https://docs.spring.io/spring-security/site/docs/current/api/org/springframework/security/core/userdetails/UserDetails.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hyperlink" Target="http://localhost:8080/items/delete/%3cid" TargetMode="External"/><Relationship Id="rId3" Type="http://schemas.openxmlformats.org/officeDocument/2006/relationships/hyperlink" Target="http://localhost:8080/categories" TargetMode="External"/><Relationship Id="rId7" Type="http://schemas.openxmlformats.org/officeDocument/2006/relationships/hyperlink" Target="http://localhost:8080/items/save" TargetMode="External"/><Relationship Id="rId2" Type="http://schemas.openxmlformats.org/officeDocument/2006/relationships/hyperlink" Target="http://localhost:8080/" TargetMode="External"/><Relationship Id="rId1" Type="http://schemas.openxmlformats.org/officeDocument/2006/relationships/slideLayout" Target="../slideLayouts/slideLayout14.xml"/><Relationship Id="rId6" Type="http://schemas.openxmlformats.org/officeDocument/2006/relationships/hyperlink" Target="http://localhost:8080/items/edit/%3cid" TargetMode="External"/><Relationship Id="rId5" Type="http://schemas.openxmlformats.org/officeDocument/2006/relationships/hyperlink" Target="http://localhost:8080/items/add" TargetMode="External"/><Relationship Id="rId10" Type="http://schemas.openxmlformats.org/officeDocument/2006/relationships/image" Target="../media/image53.png"/><Relationship Id="rId4" Type="http://schemas.openxmlformats.org/officeDocument/2006/relationships/hyperlink" Target="http://localhost:8080/items" TargetMode="External"/><Relationship Id="rId9"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ideo" Target="https://www.youtube.com/embed/5joX1skQtVE" TargetMode="Externa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8" Type="http://schemas.openxmlformats.org/officeDocument/2006/relationships/hyperlink" Target="http://localhost:8080/items/delete/%3cid" TargetMode="External"/><Relationship Id="rId3" Type="http://schemas.openxmlformats.org/officeDocument/2006/relationships/hyperlink" Target="http://localhost:8080/categories" TargetMode="External"/><Relationship Id="rId7" Type="http://schemas.openxmlformats.org/officeDocument/2006/relationships/hyperlink" Target="http://localhost:8080/items/save" TargetMode="External"/><Relationship Id="rId2" Type="http://schemas.openxmlformats.org/officeDocument/2006/relationships/hyperlink" Target="http://localhost:8080/" TargetMode="External"/><Relationship Id="rId1" Type="http://schemas.openxmlformats.org/officeDocument/2006/relationships/slideLayout" Target="../slideLayouts/slideLayout14.xml"/><Relationship Id="rId6" Type="http://schemas.openxmlformats.org/officeDocument/2006/relationships/hyperlink" Target="http://localhost:8080/items/edit/%3cid" TargetMode="External"/><Relationship Id="rId5" Type="http://schemas.openxmlformats.org/officeDocument/2006/relationships/hyperlink" Target="http://localhost:8080/items/add" TargetMode="External"/><Relationship Id="rId4" Type="http://schemas.openxmlformats.org/officeDocument/2006/relationships/hyperlink" Target="http://localhost:8080/item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localhost:8080/items/edit/%3cid" TargetMode="External"/><Relationship Id="rId2" Type="http://schemas.openxmlformats.org/officeDocument/2006/relationships/hyperlink" Target="http://localhost:8080/items/add" TargetMode="Externa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hyperlink" Target="http://localhost:8080/items/delete/%3cid" TargetMode="External"/><Relationship Id="rId4" Type="http://schemas.openxmlformats.org/officeDocument/2006/relationships/hyperlink" Target="http://localhost:8080/items/save"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https://www.w3schools.com/html/html_form_input_types.asp"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4004" y="1935042"/>
            <a:ext cx="7770212" cy="1360445"/>
          </a:xfrm>
        </p:spPr>
        <p:txBody>
          <a:bodyPr>
            <a:noAutofit/>
          </a:bodyPr>
          <a:lstStyle/>
          <a:p>
            <a:pPr algn="ctr"/>
            <a:r>
              <a:rPr lang="en-US" sz="4400" dirty="0">
                <a:solidFill>
                  <a:schemeClr val="tx1"/>
                </a:solidFill>
                <a:latin typeface="Amasis MT Pro Black" panose="02040A04050005020304" pitchFamily="18" charset="0"/>
              </a:rPr>
              <a:t>Building Enterprise Java Applications with Spring</a:t>
            </a:r>
            <a:br>
              <a:rPr lang="en-US" sz="4400" dirty="0"/>
            </a:br>
            <a:br>
              <a:rPr lang="en-US" sz="4800" dirty="0"/>
            </a:br>
            <a:endParaRPr lang="en-SG" sz="4800" dirty="0"/>
          </a:p>
        </p:txBody>
      </p:sp>
      <p:sp>
        <p:nvSpPr>
          <p:cNvPr id="7" name="Text Placeholder 6">
            <a:extLst>
              <a:ext uri="{FF2B5EF4-FFF2-40B4-BE49-F238E27FC236}">
                <a16:creationId xmlns:a16="http://schemas.microsoft.com/office/drawing/2014/main" id="{C5E733B8-AC2C-4ACF-B53E-C7CA4AD6922E}"/>
              </a:ext>
            </a:extLst>
          </p:cNvPr>
          <p:cNvSpPr>
            <a:spLocks noGrp="1"/>
          </p:cNvSpPr>
          <p:nvPr>
            <p:ph type="body" sz="quarter" idx="10"/>
          </p:nvPr>
        </p:nvSpPr>
        <p:spPr>
          <a:xfrm>
            <a:off x="1570264" y="4163627"/>
            <a:ext cx="5104098" cy="1862459"/>
          </a:xfrm>
        </p:spPr>
        <p:txBody>
          <a:bodyPr/>
          <a:lstStyle/>
          <a:p>
            <a:pPr algn="ctr"/>
            <a:r>
              <a:rPr lang="en-SG" b="1" dirty="0">
                <a:latin typeface="Amasis MT Pro Black" panose="02040A04050005020304" pitchFamily="18" charset="0"/>
              </a:rPr>
              <a:t>Day 6  </a:t>
            </a:r>
          </a:p>
          <a:p>
            <a:pPr algn="ctr"/>
            <a:r>
              <a:rPr lang="en-US" dirty="0">
                <a:latin typeface="Amasis MT Pro" panose="02040504050005020304" pitchFamily="18" charset="0"/>
              </a:rPr>
              <a:t>Magdalene Lim,</a:t>
            </a:r>
          </a:p>
          <a:p>
            <a:pPr algn="ctr"/>
            <a:r>
              <a:rPr lang="en-US" dirty="0">
                <a:latin typeface="Amasis MT Pro" panose="02040504050005020304" pitchFamily="18" charset="0"/>
              </a:rPr>
              <a:t> Desmond Lee, </a:t>
            </a:r>
          </a:p>
          <a:p>
            <a:pPr algn="ctr"/>
            <a:r>
              <a:rPr lang="en-US" dirty="0">
                <a:latin typeface="Amasis MT Pro" panose="02040504050005020304" pitchFamily="18" charset="0"/>
              </a:rPr>
              <a:t>Kavitha Muniraj</a:t>
            </a:r>
          </a:p>
          <a:p>
            <a:pPr algn="ctr"/>
            <a:r>
              <a:rPr lang="en-US" dirty="0">
                <a:latin typeface="Amasis MT Pro" panose="02040504050005020304" pitchFamily="18" charset="0"/>
              </a:rPr>
              <a:t> Republic Polytechnic </a:t>
            </a:r>
            <a:endParaRPr lang="en-SG" b="1" dirty="0">
              <a:latin typeface="Amasis MT Pro" panose="02040504050005020304" pitchFamily="18" charset="0"/>
            </a:endParaRPr>
          </a:p>
        </p:txBody>
      </p:sp>
    </p:spTree>
    <p:extLst>
      <p:ext uri="{BB962C8B-B14F-4D97-AF65-F5344CB8AC3E}">
        <p14:creationId xmlns:p14="http://schemas.microsoft.com/office/powerpoint/2010/main" val="137229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37609-EBB0-4DA6-A6E4-F2968A9FFF6A}"/>
              </a:ext>
            </a:extLst>
          </p:cNvPr>
          <p:cNvSpPr>
            <a:spLocks noGrp="1"/>
          </p:cNvSpPr>
          <p:nvPr>
            <p:ph type="sldNum" sz="quarter" idx="12"/>
          </p:nvPr>
        </p:nvSpPr>
        <p:spPr/>
        <p:txBody>
          <a:bodyPr/>
          <a:lstStyle/>
          <a:p>
            <a:fld id="{6767FADE-2612-3649-B495-F644A23F288B}" type="slidenum">
              <a:rPr lang="en-US" smtClean="0"/>
              <a:pPr/>
              <a:t>10</a:t>
            </a:fld>
            <a:endParaRPr lang="en-US"/>
          </a:p>
        </p:txBody>
      </p:sp>
      <p:sp>
        <p:nvSpPr>
          <p:cNvPr id="3" name="Title 2">
            <a:extLst>
              <a:ext uri="{FF2B5EF4-FFF2-40B4-BE49-F238E27FC236}">
                <a16:creationId xmlns:a16="http://schemas.microsoft.com/office/drawing/2014/main" id="{5E403B56-6B63-483F-9178-2947F2467AFA}"/>
              </a:ext>
            </a:extLst>
          </p:cNvPr>
          <p:cNvSpPr>
            <a:spLocks noGrp="1"/>
          </p:cNvSpPr>
          <p:nvPr>
            <p:ph type="title"/>
          </p:nvPr>
        </p:nvSpPr>
        <p:spPr>
          <a:xfrm>
            <a:off x="282517" y="247035"/>
            <a:ext cx="7277232" cy="853387"/>
          </a:xfrm>
        </p:spPr>
        <p:txBody>
          <a:bodyPr>
            <a:noAutofit/>
          </a:bodyPr>
          <a:lstStyle/>
          <a:p>
            <a:r>
              <a:rPr lang="en-US" dirty="0">
                <a:solidFill>
                  <a:schemeClr val="tx1"/>
                </a:solidFill>
                <a:latin typeface="Amasis MT Pro Black" panose="02040A04050005020304" pitchFamily="18" charset="0"/>
              </a:rPr>
              <a:t>RECALL - Viewing a list of items</a:t>
            </a:r>
            <a:endParaRPr lang="en-SG" dirty="0">
              <a:solidFill>
                <a:schemeClr val="tx1"/>
              </a:solidFill>
              <a:latin typeface="Amasis MT Pro Black" panose="02040A04050005020304" pitchFamily="18" charset="0"/>
            </a:endParaRPr>
          </a:p>
        </p:txBody>
      </p:sp>
      <p:grpSp>
        <p:nvGrpSpPr>
          <p:cNvPr id="6" name="Group 5">
            <a:extLst>
              <a:ext uri="{FF2B5EF4-FFF2-40B4-BE49-F238E27FC236}">
                <a16:creationId xmlns:a16="http://schemas.microsoft.com/office/drawing/2014/main" id="{D80E858E-7D89-4C58-88BE-44B1919B59C2}"/>
              </a:ext>
            </a:extLst>
          </p:cNvPr>
          <p:cNvGrpSpPr/>
          <p:nvPr/>
        </p:nvGrpSpPr>
        <p:grpSpPr>
          <a:xfrm>
            <a:off x="574170" y="1370799"/>
            <a:ext cx="7781518" cy="4373100"/>
            <a:chOff x="574170" y="1370799"/>
            <a:chExt cx="7781518" cy="4373100"/>
          </a:xfrm>
        </p:grpSpPr>
        <p:pic>
          <p:nvPicPr>
            <p:cNvPr id="8" name="Picture 7">
              <a:extLst>
                <a:ext uri="{FF2B5EF4-FFF2-40B4-BE49-F238E27FC236}">
                  <a16:creationId xmlns:a16="http://schemas.microsoft.com/office/drawing/2014/main" id="{0D63F0DE-74D5-4C41-B60F-C9AB5CE3D4A1}"/>
                </a:ext>
              </a:extLst>
            </p:cNvPr>
            <p:cNvPicPr>
              <a:picLocks noChangeAspect="1"/>
            </p:cNvPicPr>
            <p:nvPr/>
          </p:nvPicPr>
          <p:blipFill>
            <a:blip r:embed="rId2"/>
            <a:stretch>
              <a:fillRect/>
            </a:stretch>
          </p:blipFill>
          <p:spPr>
            <a:xfrm>
              <a:off x="574170" y="1370799"/>
              <a:ext cx="6427960" cy="2939226"/>
            </a:xfrm>
            <a:prstGeom prst="rect">
              <a:avLst/>
            </a:prstGeom>
          </p:spPr>
        </p:pic>
        <p:cxnSp>
          <p:nvCxnSpPr>
            <p:cNvPr id="13" name="Straight Arrow Connector 12">
              <a:extLst>
                <a:ext uri="{FF2B5EF4-FFF2-40B4-BE49-F238E27FC236}">
                  <a16:creationId xmlns:a16="http://schemas.microsoft.com/office/drawing/2014/main" id="{98CDBE19-079C-49FC-B170-82F2AF3D5670}"/>
                </a:ext>
              </a:extLst>
            </p:cNvPr>
            <p:cNvCxnSpPr>
              <a:cxnSpLocks/>
              <a:endCxn id="10" idx="0"/>
            </p:cNvCxnSpPr>
            <p:nvPr/>
          </p:nvCxnSpPr>
          <p:spPr>
            <a:xfrm>
              <a:off x="5786846" y="3024052"/>
              <a:ext cx="721083" cy="903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D58B1A-A793-458B-9D0F-3C1FE4DC7F3D}"/>
                </a:ext>
              </a:extLst>
            </p:cNvPr>
            <p:cNvPicPr>
              <a:picLocks noChangeAspect="1"/>
            </p:cNvPicPr>
            <p:nvPr/>
          </p:nvPicPr>
          <p:blipFill>
            <a:blip r:embed="rId3"/>
            <a:stretch>
              <a:fillRect/>
            </a:stretch>
          </p:blipFill>
          <p:spPr>
            <a:xfrm>
              <a:off x="4660170" y="3927181"/>
              <a:ext cx="3695518" cy="1816718"/>
            </a:xfrm>
            <a:prstGeom prst="rect">
              <a:avLst/>
            </a:prstGeom>
            <a:ln>
              <a:solidFill>
                <a:schemeClr val="tx1"/>
              </a:solidFill>
            </a:ln>
          </p:spPr>
        </p:pic>
      </p:grpSp>
    </p:spTree>
    <p:extLst>
      <p:ext uri="{BB962C8B-B14F-4D97-AF65-F5344CB8AC3E}">
        <p14:creationId xmlns:p14="http://schemas.microsoft.com/office/powerpoint/2010/main" val="1777961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83166-FD83-48E7-8218-FE8C99C879FC}"/>
              </a:ext>
            </a:extLst>
          </p:cNvPr>
          <p:cNvSpPr>
            <a:spLocks noGrp="1"/>
          </p:cNvSpPr>
          <p:nvPr>
            <p:ph type="sldNum" sz="quarter" idx="12"/>
          </p:nvPr>
        </p:nvSpPr>
        <p:spPr/>
        <p:txBody>
          <a:bodyPr/>
          <a:lstStyle/>
          <a:p>
            <a:fld id="{6767FADE-2612-3649-B495-F644A23F288B}" type="slidenum">
              <a:rPr lang="en-US" smtClean="0"/>
              <a:pPr/>
              <a:t>100</a:t>
            </a:fld>
            <a:endParaRPr lang="en-US"/>
          </a:p>
        </p:txBody>
      </p:sp>
      <p:sp>
        <p:nvSpPr>
          <p:cNvPr id="3" name="Title 2">
            <a:extLst>
              <a:ext uri="{FF2B5EF4-FFF2-40B4-BE49-F238E27FC236}">
                <a16:creationId xmlns:a16="http://schemas.microsoft.com/office/drawing/2014/main" id="{FEB93739-6693-4951-84E9-D133CBFD60CD}"/>
              </a:ext>
            </a:extLst>
          </p:cNvPr>
          <p:cNvSpPr>
            <a:spLocks noGrp="1"/>
          </p:cNvSpPr>
          <p:nvPr>
            <p:ph type="title"/>
          </p:nvPr>
        </p:nvSpPr>
        <p:spPr>
          <a:xfrm>
            <a:off x="665609" y="260714"/>
            <a:ext cx="7205849" cy="898235"/>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89DAEB2-384B-4510-A199-D09F0AB70D44}"/>
              </a:ext>
            </a:extLst>
          </p:cNvPr>
          <p:cNvSpPr>
            <a:spLocks noGrp="1"/>
          </p:cNvSpPr>
          <p:nvPr>
            <p:ph sz="quarter" idx="13"/>
          </p:nvPr>
        </p:nvSpPr>
        <p:spPr>
          <a:xfrm>
            <a:off x="665609" y="1363921"/>
            <a:ext cx="7477125" cy="3759200"/>
          </a:xfrm>
        </p:spPr>
        <p:txBody>
          <a:bodyPr/>
          <a:lstStyle/>
          <a:p>
            <a:pPr marL="457200" indent="-457200">
              <a:buFont typeface="+mj-lt"/>
              <a:buAutoNum type="alphaLcParenR" startAt="8"/>
            </a:pPr>
            <a:r>
              <a:rPr lang="en-US" sz="2000" dirty="0">
                <a:latin typeface="Amasis MT Pro" panose="02040504050005020304" pitchFamily="18" charset="0"/>
              </a:rPr>
              <a:t>Modify </a:t>
            </a:r>
            <a:r>
              <a:rPr lang="en-US" sz="2000" b="1" dirty="0">
                <a:latin typeface="Amasis MT Pro" panose="02040504050005020304" pitchFamily="18" charset="0"/>
              </a:rPr>
              <a:t>index.html </a:t>
            </a:r>
            <a:r>
              <a:rPr lang="en-US" sz="2000" dirty="0">
                <a:latin typeface="Amasis MT Pro" panose="02040504050005020304" pitchFamily="18" charset="0"/>
              </a:rPr>
              <a:t>to include the namespace as shown:</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68724C6C-B73B-4F73-B567-EF1AF7EA6CD4}"/>
              </a:ext>
            </a:extLst>
          </p:cNvPr>
          <p:cNvPicPr>
            <a:picLocks noChangeAspect="1"/>
          </p:cNvPicPr>
          <p:nvPr/>
        </p:nvPicPr>
        <p:blipFill>
          <a:blip r:embed="rId2"/>
          <a:stretch>
            <a:fillRect/>
          </a:stretch>
        </p:blipFill>
        <p:spPr>
          <a:xfrm>
            <a:off x="1082292" y="2136809"/>
            <a:ext cx="6789167" cy="3982754"/>
          </a:xfrm>
          <a:prstGeom prst="rect">
            <a:avLst/>
          </a:prstGeom>
          <a:ln>
            <a:solidFill>
              <a:schemeClr val="tx1"/>
            </a:solidFill>
          </a:ln>
        </p:spPr>
      </p:pic>
      <p:sp>
        <p:nvSpPr>
          <p:cNvPr id="6" name="Rectangle 5">
            <a:extLst>
              <a:ext uri="{FF2B5EF4-FFF2-40B4-BE49-F238E27FC236}">
                <a16:creationId xmlns:a16="http://schemas.microsoft.com/office/drawing/2014/main" id="{5F5303D9-C29D-455C-81B7-0220FEB2A42B}"/>
              </a:ext>
            </a:extLst>
          </p:cNvPr>
          <p:cNvSpPr/>
          <p:nvPr/>
        </p:nvSpPr>
        <p:spPr>
          <a:xfrm>
            <a:off x="1963554" y="2849078"/>
            <a:ext cx="5630779" cy="16362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03504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33F0D-6F71-49F4-B3EA-48E51BBE473B}"/>
              </a:ext>
            </a:extLst>
          </p:cNvPr>
          <p:cNvSpPr>
            <a:spLocks noGrp="1"/>
          </p:cNvSpPr>
          <p:nvPr>
            <p:ph type="sldNum" sz="quarter" idx="12"/>
          </p:nvPr>
        </p:nvSpPr>
        <p:spPr/>
        <p:txBody>
          <a:bodyPr/>
          <a:lstStyle/>
          <a:p>
            <a:fld id="{6767FADE-2612-3649-B495-F644A23F288B}" type="slidenum">
              <a:rPr lang="en-US" smtClean="0"/>
              <a:pPr/>
              <a:t>101</a:t>
            </a:fld>
            <a:endParaRPr lang="en-US"/>
          </a:p>
        </p:txBody>
      </p:sp>
      <p:sp>
        <p:nvSpPr>
          <p:cNvPr id="3" name="Title 2">
            <a:extLst>
              <a:ext uri="{FF2B5EF4-FFF2-40B4-BE49-F238E27FC236}">
                <a16:creationId xmlns:a16="http://schemas.microsoft.com/office/drawing/2014/main" id="{0BD71E95-CF89-4DCC-9F75-4BEC8C3CF80C}"/>
              </a:ext>
            </a:extLst>
          </p:cNvPr>
          <p:cNvSpPr>
            <a:spLocks noGrp="1"/>
          </p:cNvSpPr>
          <p:nvPr>
            <p:ph type="title"/>
          </p:nvPr>
        </p:nvSpPr>
        <p:spPr>
          <a:xfrm>
            <a:off x="665610" y="260714"/>
            <a:ext cx="7138688" cy="845072"/>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DEC918D-F3AA-4952-B2C1-BC3B06868284}"/>
              </a:ext>
            </a:extLst>
          </p:cNvPr>
          <p:cNvSpPr>
            <a:spLocks noGrp="1"/>
          </p:cNvSpPr>
          <p:nvPr>
            <p:ph sz="quarter" idx="13"/>
          </p:nvPr>
        </p:nvSpPr>
        <p:spPr/>
        <p:txBody>
          <a:bodyPr/>
          <a:lstStyle/>
          <a:p>
            <a:pPr marL="457200" indent="-457200">
              <a:buFont typeface="+mj-lt"/>
              <a:buAutoNum type="alphaLcParenR" startAt="9"/>
            </a:pPr>
            <a:r>
              <a:rPr lang="en-US" dirty="0">
                <a:latin typeface="Amasis MT Pro" panose="02040504050005020304" pitchFamily="18" charset="0"/>
              </a:rPr>
              <a:t>Run the </a:t>
            </a:r>
            <a:r>
              <a:rPr lang="en-US" dirty="0" err="1">
                <a:latin typeface="Amasis MT Pro" panose="02040504050005020304" pitchFamily="18" charset="0"/>
              </a:rPr>
              <a:t>springboot</a:t>
            </a:r>
            <a:r>
              <a:rPr lang="en-US" dirty="0">
                <a:latin typeface="Amasis MT Pro" panose="02040504050005020304" pitchFamily="18" charset="0"/>
              </a:rPr>
              <a:t> application</a:t>
            </a:r>
          </a:p>
          <a:p>
            <a:pPr marL="457200" indent="-457200">
              <a:buFont typeface="+mj-lt"/>
              <a:buAutoNum type="alphaLcParenR" startAt="9"/>
            </a:pPr>
            <a:r>
              <a:rPr lang="en-US" dirty="0">
                <a:latin typeface="Amasis MT Pro" panose="02040504050005020304" pitchFamily="18" charset="0"/>
              </a:rPr>
              <a:t>Try logging in with </a:t>
            </a:r>
            <a:r>
              <a:rPr lang="en-US" i="1" dirty="0" err="1">
                <a:latin typeface="Amasis MT Pro" panose="02040504050005020304" pitchFamily="18" charset="0"/>
              </a:rPr>
              <a:t>billy</a:t>
            </a:r>
            <a:r>
              <a:rPr lang="en-US" dirty="0">
                <a:latin typeface="Amasis MT Pro" panose="02040504050005020304" pitchFamily="18" charset="0"/>
              </a:rPr>
              <a:t> and </a:t>
            </a:r>
            <a:r>
              <a:rPr lang="en-US" i="1" dirty="0">
                <a:latin typeface="Amasis MT Pro" panose="02040504050005020304" pitchFamily="18" charset="0"/>
              </a:rPr>
              <a:t>admin</a:t>
            </a:r>
            <a:r>
              <a:rPr lang="en-US" dirty="0">
                <a:latin typeface="Amasis MT Pro" panose="02040504050005020304" pitchFamily="18" charset="0"/>
              </a:rPr>
              <a:t> to test the application. </a:t>
            </a:r>
            <a:endParaRPr lang="en-SG" dirty="0">
              <a:latin typeface="Amasis MT Pro" panose="02040504050005020304" pitchFamily="18" charset="0"/>
            </a:endParaRPr>
          </a:p>
        </p:txBody>
      </p:sp>
    </p:spTree>
    <p:extLst>
      <p:ext uri="{BB962C8B-B14F-4D97-AF65-F5344CB8AC3E}">
        <p14:creationId xmlns:p14="http://schemas.microsoft.com/office/powerpoint/2010/main" val="25421736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FFD3CD-6F96-438D-840F-0501E160DDFF}"/>
              </a:ext>
            </a:extLst>
          </p:cNvPr>
          <p:cNvSpPr>
            <a:spLocks noGrp="1"/>
          </p:cNvSpPr>
          <p:nvPr>
            <p:ph type="sldNum" sz="quarter" idx="12"/>
          </p:nvPr>
        </p:nvSpPr>
        <p:spPr/>
        <p:txBody>
          <a:bodyPr/>
          <a:lstStyle/>
          <a:p>
            <a:fld id="{6767FADE-2612-3649-B495-F644A23F288B}" type="slidenum">
              <a:rPr lang="en-US" smtClean="0"/>
              <a:pPr/>
              <a:t>102</a:t>
            </a:fld>
            <a:endParaRPr lang="en-US"/>
          </a:p>
        </p:txBody>
      </p:sp>
      <p:sp>
        <p:nvSpPr>
          <p:cNvPr id="3" name="Title 2">
            <a:extLst>
              <a:ext uri="{FF2B5EF4-FFF2-40B4-BE49-F238E27FC236}">
                <a16:creationId xmlns:a16="http://schemas.microsoft.com/office/drawing/2014/main" id="{1B26C740-4F5D-423F-A994-157FB938A701}"/>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pic>
        <p:nvPicPr>
          <p:cNvPr id="7" name="Picture 6">
            <a:extLst>
              <a:ext uri="{FF2B5EF4-FFF2-40B4-BE49-F238E27FC236}">
                <a16:creationId xmlns:a16="http://schemas.microsoft.com/office/drawing/2014/main" id="{ABC2A1B4-FAF1-43E2-A2D5-B2C80099FBE0}"/>
              </a:ext>
            </a:extLst>
          </p:cNvPr>
          <p:cNvPicPr>
            <a:picLocks noChangeAspect="1"/>
          </p:cNvPicPr>
          <p:nvPr/>
        </p:nvPicPr>
        <p:blipFill>
          <a:blip r:embed="rId3"/>
          <a:stretch>
            <a:fillRect/>
          </a:stretch>
        </p:blipFill>
        <p:spPr>
          <a:xfrm>
            <a:off x="2867255" y="3542034"/>
            <a:ext cx="5343715" cy="2736487"/>
          </a:xfrm>
          <a:prstGeom prst="rect">
            <a:avLst/>
          </a:prstGeom>
          <a:ln>
            <a:solidFill>
              <a:schemeClr val="tx1"/>
            </a:solidFill>
          </a:ln>
        </p:spPr>
      </p:pic>
      <p:sp>
        <p:nvSpPr>
          <p:cNvPr id="8" name="Rectangle 7">
            <a:extLst>
              <a:ext uri="{FF2B5EF4-FFF2-40B4-BE49-F238E27FC236}">
                <a16:creationId xmlns:a16="http://schemas.microsoft.com/office/drawing/2014/main" id="{D5E1A61E-4923-4E43-B26A-0AC4FCAE181F}"/>
              </a:ext>
            </a:extLst>
          </p:cNvPr>
          <p:cNvSpPr/>
          <p:nvPr/>
        </p:nvSpPr>
        <p:spPr>
          <a:xfrm>
            <a:off x="3851665" y="5054266"/>
            <a:ext cx="4330187" cy="4219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59D5C8D5-A350-4729-9622-A17758264800}"/>
              </a:ext>
            </a:extLst>
          </p:cNvPr>
          <p:cNvSpPr/>
          <p:nvPr/>
        </p:nvSpPr>
        <p:spPr>
          <a:xfrm>
            <a:off x="3069535" y="5956326"/>
            <a:ext cx="4700914" cy="2911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94F106B8-F9AD-49EF-A8F0-3DE48ED882B2}"/>
              </a:ext>
            </a:extLst>
          </p:cNvPr>
          <p:cNvPicPr>
            <a:picLocks noChangeAspect="1"/>
          </p:cNvPicPr>
          <p:nvPr/>
        </p:nvPicPr>
        <p:blipFill>
          <a:blip r:embed="rId4"/>
          <a:stretch>
            <a:fillRect/>
          </a:stretch>
        </p:blipFill>
        <p:spPr>
          <a:xfrm>
            <a:off x="470336" y="1195027"/>
            <a:ext cx="4486675" cy="2233973"/>
          </a:xfrm>
          <a:prstGeom prst="rect">
            <a:avLst/>
          </a:prstGeom>
          <a:ln>
            <a:solidFill>
              <a:schemeClr val="tx1"/>
            </a:solidFill>
          </a:ln>
        </p:spPr>
      </p:pic>
      <p:sp>
        <p:nvSpPr>
          <p:cNvPr id="6" name="Rectangle 5">
            <a:extLst>
              <a:ext uri="{FF2B5EF4-FFF2-40B4-BE49-F238E27FC236}">
                <a16:creationId xmlns:a16="http://schemas.microsoft.com/office/drawing/2014/main" id="{2921FF77-238D-4803-8AEE-F66AF2CEF227}"/>
              </a:ext>
            </a:extLst>
          </p:cNvPr>
          <p:cNvSpPr/>
          <p:nvPr/>
        </p:nvSpPr>
        <p:spPr>
          <a:xfrm>
            <a:off x="897628" y="2839453"/>
            <a:ext cx="2560250" cy="22333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5DECCA06-5A47-46D3-A811-CD38FCAAD14A}"/>
              </a:ext>
            </a:extLst>
          </p:cNvPr>
          <p:cNvSpPr txBox="1"/>
          <p:nvPr/>
        </p:nvSpPr>
        <p:spPr>
          <a:xfrm>
            <a:off x="5235220" y="1720214"/>
            <a:ext cx="2946632" cy="738664"/>
          </a:xfrm>
          <a:prstGeom prst="rect">
            <a:avLst/>
          </a:prstGeom>
          <a:noFill/>
          <a:ln>
            <a:solidFill>
              <a:srgbClr val="FF0000"/>
            </a:solidFill>
          </a:ln>
        </p:spPr>
        <p:txBody>
          <a:bodyPr wrap="square" rtlCol="0">
            <a:spAutoFit/>
          </a:bodyPr>
          <a:lstStyle/>
          <a:p>
            <a:r>
              <a:rPr lang="en-US" sz="1050" dirty="0"/>
              <a:t>We provided a form for logout because we have CSRF protection enabled in Spring. Hence logging out must be done using the POST method.</a:t>
            </a:r>
            <a:endParaRPr lang="en-SG" sz="1050" dirty="0"/>
          </a:p>
        </p:txBody>
      </p:sp>
      <p:cxnSp>
        <p:nvCxnSpPr>
          <p:cNvPr id="14" name="Straight Arrow Connector 13">
            <a:extLst>
              <a:ext uri="{FF2B5EF4-FFF2-40B4-BE49-F238E27FC236}">
                <a16:creationId xmlns:a16="http://schemas.microsoft.com/office/drawing/2014/main" id="{C0945237-E8BD-4593-A7B5-C2E08154CA83}"/>
              </a:ext>
            </a:extLst>
          </p:cNvPr>
          <p:cNvCxnSpPr>
            <a:cxnSpLocks/>
            <a:stCxn id="12" idx="2"/>
            <a:endCxn id="8" idx="0"/>
          </p:cNvCxnSpPr>
          <p:nvPr/>
        </p:nvCxnSpPr>
        <p:spPr>
          <a:xfrm flipH="1">
            <a:off x="6016759" y="2458878"/>
            <a:ext cx="691777" cy="2595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9E74D3C-66DB-44D4-AC8B-85F4FD75B47E}"/>
              </a:ext>
            </a:extLst>
          </p:cNvPr>
          <p:cNvCxnSpPr>
            <a:cxnSpLocks/>
            <a:stCxn id="12" idx="1"/>
            <a:endCxn id="6" idx="3"/>
          </p:cNvCxnSpPr>
          <p:nvPr/>
        </p:nvCxnSpPr>
        <p:spPr>
          <a:xfrm flipH="1">
            <a:off x="3457878" y="2089546"/>
            <a:ext cx="1777342" cy="8615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7CB1FC0-0106-4D79-8291-FA29B166EEFF}"/>
              </a:ext>
            </a:extLst>
          </p:cNvPr>
          <p:cNvSpPr txBox="1"/>
          <p:nvPr/>
        </p:nvSpPr>
        <p:spPr>
          <a:xfrm>
            <a:off x="382484" y="3968547"/>
            <a:ext cx="2225962" cy="2031325"/>
          </a:xfrm>
          <a:prstGeom prst="rect">
            <a:avLst/>
          </a:prstGeom>
          <a:noFill/>
          <a:ln>
            <a:solidFill>
              <a:srgbClr val="FF0000"/>
            </a:solidFill>
          </a:ln>
        </p:spPr>
        <p:txBody>
          <a:bodyPr wrap="square" rtlCol="0">
            <a:spAutoFit/>
          </a:bodyPr>
          <a:lstStyle/>
          <a:p>
            <a:r>
              <a:rPr lang="en-US" sz="1050" dirty="0" err="1"/>
              <a:t>Thymeleaf</a:t>
            </a:r>
            <a:r>
              <a:rPr lang="en-US" sz="1050" dirty="0"/>
              <a:t> provides spring security integration, it allows us to display content specific to a user’s roles and also display some information about the current logged in user. </a:t>
            </a:r>
          </a:p>
          <a:p>
            <a:endParaRPr lang="en-US" sz="1050" dirty="0"/>
          </a:p>
          <a:p>
            <a:r>
              <a:rPr lang="en-US" sz="1050" dirty="0"/>
              <a:t>This user is referred to as the </a:t>
            </a:r>
            <a:r>
              <a:rPr lang="en-US" sz="1050" b="1" dirty="0"/>
              <a:t>Principal</a:t>
            </a:r>
            <a:r>
              <a:rPr lang="en-US" sz="1050" dirty="0"/>
              <a:t> user in spring security.</a:t>
            </a:r>
          </a:p>
          <a:p>
            <a:endParaRPr lang="en-US" sz="1050" dirty="0"/>
          </a:p>
          <a:p>
            <a:r>
              <a:rPr lang="en-SG" sz="1050" dirty="0">
                <a:hlinkClick r:id="rId5"/>
              </a:rPr>
              <a:t>https://www.thymeleaf.org/doc/articles/springsecurity.html</a:t>
            </a:r>
            <a:r>
              <a:rPr lang="en-SG" sz="1050" dirty="0"/>
              <a:t> </a:t>
            </a:r>
          </a:p>
        </p:txBody>
      </p:sp>
    </p:spTree>
    <p:extLst>
      <p:ext uri="{BB962C8B-B14F-4D97-AF65-F5344CB8AC3E}">
        <p14:creationId xmlns:p14="http://schemas.microsoft.com/office/powerpoint/2010/main" val="3871032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PS: Managing Member Access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2034467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B44D58-B3DC-40CE-A2D5-8B0EF83FC8CF}"/>
              </a:ext>
            </a:extLst>
          </p:cNvPr>
          <p:cNvSpPr>
            <a:spLocks noGrp="1"/>
          </p:cNvSpPr>
          <p:nvPr>
            <p:ph type="sldNum" sz="quarter" idx="12"/>
          </p:nvPr>
        </p:nvSpPr>
        <p:spPr/>
        <p:txBody>
          <a:bodyPr/>
          <a:lstStyle/>
          <a:p>
            <a:fld id="{6767FADE-2612-3649-B495-F644A23F288B}" type="slidenum">
              <a:rPr lang="en-US" smtClean="0"/>
              <a:pPr/>
              <a:t>104</a:t>
            </a:fld>
            <a:endParaRPr lang="en-US"/>
          </a:p>
        </p:txBody>
      </p:sp>
      <p:sp>
        <p:nvSpPr>
          <p:cNvPr id="3" name="Title 2">
            <a:extLst>
              <a:ext uri="{FF2B5EF4-FFF2-40B4-BE49-F238E27FC236}">
                <a16:creationId xmlns:a16="http://schemas.microsoft.com/office/drawing/2014/main" id="{9B1BA206-32BE-4410-8D48-F2E9DFA23D37}"/>
              </a:ext>
            </a:extLst>
          </p:cNvPr>
          <p:cNvSpPr>
            <a:spLocks noGrp="1"/>
          </p:cNvSpPr>
          <p:nvPr>
            <p:ph type="title"/>
          </p:nvPr>
        </p:nvSpPr>
        <p:spPr>
          <a:xfrm>
            <a:off x="665609" y="260714"/>
            <a:ext cx="6830343" cy="887602"/>
          </a:xfrm>
        </p:spPr>
        <p:txBody>
          <a:bodyPr>
            <a:normAutofit/>
          </a:bodyPr>
          <a:lstStyle/>
          <a:p>
            <a:r>
              <a:rPr lang="en-US" dirty="0">
                <a:solidFill>
                  <a:schemeClr val="tx1"/>
                </a:solidFill>
                <a:latin typeface="Amasis MT Pro Black" panose="02040A04050005020304" pitchFamily="18" charset="0"/>
              </a:rPr>
              <a:t>PS: Managing Member Access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F7CCCD7-4F9D-4E9F-B8FC-A05C304B1925}"/>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Update your code so that access to the functions are restricted:</a:t>
            </a:r>
          </a:p>
          <a:p>
            <a:pPr lvl="1"/>
            <a:r>
              <a:rPr lang="en-US" dirty="0">
                <a:latin typeface="Amasis MT Pro" panose="02040504050005020304" pitchFamily="18" charset="0"/>
              </a:rPr>
              <a:t>Members with ROLE_ADMIN access should be able to:</a:t>
            </a:r>
          </a:p>
          <a:p>
            <a:pPr lvl="2"/>
            <a:r>
              <a:rPr lang="en-US" dirty="0">
                <a:latin typeface="Amasis MT Pro" panose="02040504050005020304" pitchFamily="18" charset="0"/>
              </a:rPr>
              <a:t>View/add/edit/delete categories, items and members</a:t>
            </a:r>
          </a:p>
          <a:p>
            <a:pPr lvl="2"/>
            <a:r>
              <a:rPr lang="en-US" dirty="0">
                <a:latin typeface="Amasis MT Pro" panose="02040504050005020304" pitchFamily="18" charset="0"/>
              </a:rPr>
              <a:t>Log out</a:t>
            </a:r>
          </a:p>
          <a:p>
            <a:pPr lvl="1"/>
            <a:endParaRPr lang="en-US" dirty="0">
              <a:latin typeface="Amasis MT Pro" panose="02040504050005020304" pitchFamily="18" charset="0"/>
            </a:endParaRPr>
          </a:p>
          <a:p>
            <a:pPr lvl="1"/>
            <a:r>
              <a:rPr lang="en-US" dirty="0">
                <a:latin typeface="Amasis MT Pro" panose="02040504050005020304" pitchFamily="18" charset="0"/>
              </a:rPr>
              <a:t>Members with ROLE_USER access should only be able to:</a:t>
            </a:r>
          </a:p>
          <a:p>
            <a:pPr lvl="2"/>
            <a:r>
              <a:rPr lang="en-US" dirty="0">
                <a:latin typeface="Amasis MT Pro" panose="02040504050005020304" pitchFamily="18" charset="0"/>
              </a:rPr>
              <a:t>View categories and items</a:t>
            </a:r>
          </a:p>
          <a:p>
            <a:pPr lvl="2"/>
            <a:r>
              <a:rPr lang="en-US" dirty="0">
                <a:latin typeface="Amasis MT Pro" panose="02040504050005020304" pitchFamily="18" charset="0"/>
              </a:rPr>
              <a:t>Log out</a:t>
            </a:r>
          </a:p>
          <a:p>
            <a:pPr lvl="1"/>
            <a:endParaRPr lang="en-SG" dirty="0">
              <a:latin typeface="Amasis MT Pro" panose="02040504050005020304" pitchFamily="18" charset="0"/>
            </a:endParaRPr>
          </a:p>
        </p:txBody>
      </p:sp>
    </p:spTree>
    <p:extLst>
      <p:ext uri="{BB962C8B-B14F-4D97-AF65-F5344CB8AC3E}">
        <p14:creationId xmlns:p14="http://schemas.microsoft.com/office/powerpoint/2010/main" val="1436027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633241-5CF1-4FD8-82BE-8B7CF9E71057}"/>
              </a:ext>
            </a:extLst>
          </p:cNvPr>
          <p:cNvSpPr>
            <a:spLocks noGrp="1"/>
          </p:cNvSpPr>
          <p:nvPr>
            <p:ph type="sldNum" sz="quarter" idx="12"/>
          </p:nvPr>
        </p:nvSpPr>
        <p:spPr/>
        <p:txBody>
          <a:bodyPr/>
          <a:lstStyle/>
          <a:p>
            <a:fld id="{6767FADE-2612-3649-B495-F644A23F288B}" type="slidenum">
              <a:rPr lang="en-US" smtClean="0"/>
              <a:pPr/>
              <a:t>105</a:t>
            </a:fld>
            <a:endParaRPr lang="en-US"/>
          </a:p>
        </p:txBody>
      </p:sp>
      <p:sp>
        <p:nvSpPr>
          <p:cNvPr id="3" name="Title 2">
            <a:extLst>
              <a:ext uri="{FF2B5EF4-FFF2-40B4-BE49-F238E27FC236}">
                <a16:creationId xmlns:a16="http://schemas.microsoft.com/office/drawing/2014/main" id="{B68DD22C-8248-42E3-B70C-2D859A4E04E7}"/>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PS: Managing Member Access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E76F82B-7217-4B4E-9072-86BF23F32E56}"/>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Describe some ways to improve the </a:t>
            </a:r>
            <a:r>
              <a:rPr lang="en-US" dirty="0" err="1">
                <a:latin typeface="Amasis MT Pro" panose="02040504050005020304" pitchFamily="18" charset="0"/>
              </a:rPr>
              <a:t>Booklink</a:t>
            </a:r>
            <a:r>
              <a:rPr lang="en-US" dirty="0">
                <a:latin typeface="Amasis MT Pro" panose="02040504050005020304" pitchFamily="18" charset="0"/>
              </a:rPr>
              <a:t> website. This could include making the website more user friendly, more efficient, hiding unnecessary information, etc.</a:t>
            </a:r>
          </a:p>
          <a:p>
            <a:pPr marL="457200" indent="-457200">
              <a:buFont typeface="+mj-lt"/>
              <a:buAutoNum type="alphaLcParenR" startAt="2"/>
            </a:pPr>
            <a:endParaRPr lang="en-US" dirty="0">
              <a:latin typeface="Amasis MT Pro" panose="02040504050005020304" pitchFamily="18" charset="0"/>
            </a:endParaRPr>
          </a:p>
          <a:p>
            <a:pPr marL="457200" indent="-457200">
              <a:buFont typeface="+mj-lt"/>
              <a:buAutoNum type="alphaLcParenR" startAt="2"/>
            </a:pPr>
            <a:r>
              <a:rPr lang="en-US" dirty="0">
                <a:latin typeface="Amasis MT Pro" panose="02040504050005020304" pitchFamily="18" charset="0"/>
              </a:rPr>
              <a:t>Implement the improvements in your code.</a:t>
            </a:r>
          </a:p>
          <a:p>
            <a:pPr marL="457200" indent="-457200">
              <a:buFont typeface="+mj-lt"/>
              <a:buAutoNum type="alphaLcParenR" startAt="2"/>
            </a:pPr>
            <a:endParaRPr lang="en-US" dirty="0">
              <a:latin typeface="Amasis MT Pro" panose="02040504050005020304" pitchFamily="18" charset="0"/>
            </a:endParaRPr>
          </a:p>
          <a:p>
            <a:endParaRPr lang="en-SG" dirty="0">
              <a:latin typeface="Amasis MT Pro" panose="02040504050005020304" pitchFamily="18" charset="0"/>
            </a:endParaRPr>
          </a:p>
        </p:txBody>
      </p:sp>
    </p:spTree>
    <p:extLst>
      <p:ext uri="{BB962C8B-B14F-4D97-AF65-F5344CB8AC3E}">
        <p14:creationId xmlns:p14="http://schemas.microsoft.com/office/powerpoint/2010/main" val="204574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714718" cy="685584"/>
          </a:xfrm>
        </p:spPr>
        <p:txBody>
          <a:bodyPr/>
          <a:lstStyle/>
          <a:p>
            <a:r>
              <a:rPr lang="en-US" dirty="0">
                <a:solidFill>
                  <a:schemeClr val="tx1"/>
                </a:solidFill>
                <a:latin typeface="Amasis MT Pro Black" panose="02040A04050005020304" pitchFamily="18" charset="0"/>
              </a:rPr>
              <a:t>Summary</a:t>
            </a:r>
            <a:endParaRPr lang="en-SG" dirty="0">
              <a:solidFill>
                <a:schemeClr val="tx1"/>
              </a:solidFill>
              <a:latin typeface="Amasis MT Pro Black" panose="02040A04050005020304" pitchFamily="18" charset="0"/>
            </a:endParaRPr>
          </a:p>
        </p:txBody>
      </p:sp>
      <p:sp>
        <p:nvSpPr>
          <p:cNvPr id="3" name="Content Placeholder 2"/>
          <p:cNvSpPr>
            <a:spLocks noGrp="1"/>
          </p:cNvSpPr>
          <p:nvPr>
            <p:ph sz="quarter" idx="13"/>
          </p:nvPr>
        </p:nvSpPr>
        <p:spPr>
          <a:xfrm>
            <a:off x="665610" y="1549399"/>
            <a:ext cx="7978660" cy="4500527"/>
          </a:xfrm>
        </p:spPr>
        <p:txBody>
          <a:bodyPr/>
          <a:lstStyle/>
          <a:p>
            <a:r>
              <a:rPr lang="en-US" dirty="0">
                <a:latin typeface="Amasis MT Pro" panose="02040504050005020304" pitchFamily="18" charset="0"/>
              </a:rPr>
              <a:t>In this lesson, you learnt how to:</a:t>
            </a:r>
          </a:p>
          <a:p>
            <a:endParaRPr lang="en-US" dirty="0">
              <a:latin typeface="Amasis MT Pro" panose="02040504050005020304" pitchFamily="18" charset="0"/>
            </a:endParaRPr>
          </a:p>
          <a:p>
            <a:pPr lvl="1"/>
            <a:r>
              <a:rPr lang="en-US" sz="2400" dirty="0">
                <a:latin typeface="Amasis MT Pro" panose="02040504050005020304" pitchFamily="18" charset="0"/>
              </a:rPr>
              <a:t>Implement access control through authentication and authorization</a:t>
            </a:r>
          </a:p>
          <a:p>
            <a:pPr lvl="1"/>
            <a:endParaRPr lang="en-US" sz="2400" dirty="0">
              <a:latin typeface="Amasis MT Pro" panose="02040504050005020304" pitchFamily="18" charset="0"/>
            </a:endParaRPr>
          </a:p>
          <a:p>
            <a:pPr lvl="1"/>
            <a:r>
              <a:rPr lang="en-US" sz="2400" dirty="0">
                <a:latin typeface="Amasis MT Pro" panose="02040504050005020304" pitchFamily="18" charset="0"/>
              </a:rPr>
              <a:t>Handle restricted access</a:t>
            </a:r>
          </a:p>
          <a:p>
            <a:pPr lvl="1"/>
            <a:endParaRPr lang="en-US" sz="2400" dirty="0">
              <a:latin typeface="Amasis MT Pro" panose="02040504050005020304" pitchFamily="18" charset="0"/>
            </a:endParaRPr>
          </a:p>
          <a:p>
            <a:pPr lvl="1"/>
            <a:r>
              <a:rPr lang="en-US" sz="2400" dirty="0">
                <a:latin typeface="Amasis MT Pro" panose="02040504050005020304" pitchFamily="18" charset="0"/>
              </a:rPr>
              <a:t>Register new users</a:t>
            </a:r>
          </a:p>
          <a:p>
            <a:pPr lvl="1"/>
            <a:endParaRPr lang="en-US" sz="2400" dirty="0">
              <a:latin typeface="Amasis MT Pro" panose="02040504050005020304" pitchFamily="18" charset="0"/>
            </a:endParaRPr>
          </a:p>
          <a:p>
            <a:pPr lvl="1"/>
            <a:r>
              <a:rPr lang="en-US" sz="2400" dirty="0">
                <a:latin typeface="Amasis MT Pro" panose="02040504050005020304" pitchFamily="18" charset="0"/>
              </a:rPr>
              <a:t>Customize login pages </a:t>
            </a:r>
          </a:p>
          <a:p>
            <a:endParaRPr lang="en-US" dirty="0">
              <a:latin typeface="Amasis MT Pro" panose="02040504050005020304" pitchFamily="18" charset="0"/>
            </a:endParaRPr>
          </a:p>
          <a:p>
            <a:pPr lvl="1"/>
            <a:endParaRPr lang="en-SG" sz="2400" dirty="0">
              <a:latin typeface="Amasis MT Pro" panose="02040504050005020304" pitchFamily="18" charset="0"/>
            </a:endParaRPr>
          </a:p>
        </p:txBody>
      </p:sp>
      <p:sp>
        <p:nvSpPr>
          <p:cNvPr id="4" name="Slide Number Placeholder 3"/>
          <p:cNvSpPr>
            <a:spLocks noGrp="1"/>
          </p:cNvSpPr>
          <p:nvPr>
            <p:ph type="sldNum" sz="quarter" idx="12"/>
          </p:nvPr>
        </p:nvSpPr>
        <p:spPr/>
        <p:txBody>
          <a:bodyPr/>
          <a:lstStyle/>
          <a:p>
            <a:fld id="{6767FADE-2612-3649-B495-F644A23F288B}" type="slidenum">
              <a:rPr lang="en-US" smtClean="0"/>
              <a:pPr/>
              <a:t>106</a:t>
            </a:fld>
            <a:endParaRPr lang="en-US"/>
          </a:p>
        </p:txBody>
      </p:sp>
    </p:spTree>
    <p:extLst>
      <p:ext uri="{BB962C8B-B14F-4D97-AF65-F5344CB8AC3E}">
        <p14:creationId xmlns:p14="http://schemas.microsoft.com/office/powerpoint/2010/main" val="4115354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gn="ctr">
              <a:lnSpc>
                <a:spcPct val="150000"/>
              </a:lnSpc>
            </a:pPr>
            <a:r>
              <a:rPr lang="en-SG" dirty="0">
                <a:solidFill>
                  <a:schemeClr val="tx1"/>
                </a:solidFill>
                <a:latin typeface="Amasis MT Pro Black" panose="02040A04050005020304" pitchFamily="18" charset="0"/>
              </a:rPr>
              <a:t>Thank you</a:t>
            </a:r>
            <a:br>
              <a:rPr lang="en-SG" dirty="0">
                <a:solidFill>
                  <a:schemeClr val="tx1"/>
                </a:solidFill>
                <a:latin typeface="Amasis MT Pro Black" panose="02040A04050005020304" pitchFamily="18" charset="0"/>
              </a:rPr>
            </a:br>
            <a:r>
              <a:rPr lang="en-SG" dirty="0">
                <a:solidFill>
                  <a:schemeClr val="tx1"/>
                </a:solidFill>
                <a:latin typeface="Amasis MT Pro Black" panose="02040A04050005020304" pitchFamily="18" charset="0"/>
              </a:rPr>
              <a:t>Q&amp;A</a:t>
            </a:r>
          </a:p>
        </p:txBody>
      </p:sp>
      <p:sp>
        <p:nvSpPr>
          <p:cNvPr id="3" name="AutoShape 2">
            <a:extLst>
              <a:ext uri="{FF2B5EF4-FFF2-40B4-BE49-F238E27FC236}">
                <a16:creationId xmlns:a16="http://schemas.microsoft.com/office/drawing/2014/main" id="{DB1CF652-3D37-4DA4-B791-1A9E3096500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7262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DC20E-EA00-4E69-B373-A13B6273BF93}"/>
              </a:ext>
            </a:extLst>
          </p:cNvPr>
          <p:cNvSpPr>
            <a:spLocks noGrp="1"/>
          </p:cNvSpPr>
          <p:nvPr>
            <p:ph type="sldNum" sz="quarter" idx="12"/>
          </p:nvPr>
        </p:nvSpPr>
        <p:spPr/>
        <p:txBody>
          <a:bodyPr/>
          <a:lstStyle/>
          <a:p>
            <a:fld id="{6767FADE-2612-3649-B495-F644A23F288B}" type="slidenum">
              <a:rPr lang="en-US" smtClean="0"/>
              <a:pPr/>
              <a:t>11</a:t>
            </a:fld>
            <a:endParaRPr lang="en-US"/>
          </a:p>
        </p:txBody>
      </p:sp>
      <p:sp>
        <p:nvSpPr>
          <p:cNvPr id="3" name="Title 2">
            <a:extLst>
              <a:ext uri="{FF2B5EF4-FFF2-40B4-BE49-F238E27FC236}">
                <a16:creationId xmlns:a16="http://schemas.microsoft.com/office/drawing/2014/main" id="{42FB8319-E339-47F4-B1BD-00A214DA3ECC}"/>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RECALL - </a:t>
            </a:r>
            <a:r>
              <a:rPr lang="en-US" dirty="0" err="1">
                <a:solidFill>
                  <a:schemeClr val="tx1"/>
                </a:solidFill>
                <a:latin typeface="Amasis MT Pro Black" panose="02040A04050005020304" pitchFamily="18" charset="0"/>
              </a:rPr>
              <a:t>Thymeleaf</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10546FD-1D4A-4895-9089-E06AC2514098}"/>
              </a:ext>
            </a:extLst>
          </p:cNvPr>
          <p:cNvSpPr>
            <a:spLocks noGrp="1"/>
          </p:cNvSpPr>
          <p:nvPr>
            <p:ph sz="quarter" idx="13"/>
          </p:nvPr>
        </p:nvSpPr>
        <p:spPr>
          <a:xfrm>
            <a:off x="500102" y="865306"/>
            <a:ext cx="4582261" cy="5386637"/>
          </a:xfrm>
        </p:spPr>
        <p:txBody>
          <a:bodyPr/>
          <a:lstStyle/>
          <a:p>
            <a:r>
              <a:rPr lang="en-US" sz="2000" dirty="0">
                <a:latin typeface="Amasis MT Pro" panose="02040504050005020304" pitchFamily="18" charset="0"/>
              </a:rPr>
              <a:t>Recall that in our </a:t>
            </a:r>
            <a:r>
              <a:rPr lang="en-US" sz="2000" dirty="0" err="1">
                <a:latin typeface="Amasis MT Pro" panose="02040504050005020304" pitchFamily="18" charset="0"/>
              </a:rPr>
              <a:t>Springboot</a:t>
            </a:r>
            <a:r>
              <a:rPr lang="en-US" sz="2000" dirty="0">
                <a:latin typeface="Amasis MT Pro" panose="02040504050005020304" pitchFamily="18" charset="0"/>
              </a:rPr>
              <a:t> projects, we included a dependency, </a:t>
            </a:r>
            <a:r>
              <a:rPr lang="en-US" sz="2000" b="1" dirty="0" err="1">
                <a:latin typeface="Amasis MT Pro" panose="02040504050005020304" pitchFamily="18" charset="0"/>
              </a:rPr>
              <a:t>Thymeleaf</a:t>
            </a:r>
            <a:r>
              <a:rPr lang="en-US" sz="2000" b="1" dirty="0">
                <a:latin typeface="Amasis MT Pro" panose="02040504050005020304" pitchFamily="18" charset="0"/>
              </a:rPr>
              <a:t>.</a:t>
            </a:r>
            <a:endParaRPr lang="en-US" sz="2000" dirty="0">
              <a:latin typeface="Amasis MT Pro" panose="02040504050005020304" pitchFamily="18" charset="0"/>
            </a:endParaRPr>
          </a:p>
          <a:p>
            <a:endParaRPr lang="en-US" sz="2000" dirty="0">
              <a:latin typeface="Amasis MT Pro" panose="02040504050005020304" pitchFamily="18" charset="0"/>
            </a:endParaRPr>
          </a:p>
          <a:p>
            <a:r>
              <a:rPr lang="en-US" sz="2000" b="1" dirty="0" err="1">
                <a:latin typeface="Amasis MT Pro" panose="02040504050005020304" pitchFamily="18" charset="0"/>
              </a:rPr>
              <a:t>Thymeleaf</a:t>
            </a:r>
            <a:r>
              <a:rPr lang="en-US" sz="2000" dirty="0">
                <a:latin typeface="Amasis MT Pro" panose="02040504050005020304" pitchFamily="18" charset="0"/>
              </a:rPr>
              <a:t> is a server-side Java template engine for both web and standalone environments.</a:t>
            </a:r>
          </a:p>
          <a:p>
            <a:endParaRPr lang="en-US" sz="2000" dirty="0">
              <a:latin typeface="Amasis MT Pro" panose="02040504050005020304" pitchFamily="18" charset="0"/>
            </a:endParaRPr>
          </a:p>
          <a:p>
            <a:r>
              <a:rPr lang="en-US" sz="2000" dirty="0">
                <a:latin typeface="Amasis MT Pro" panose="02040504050005020304" pitchFamily="18" charset="0"/>
              </a:rPr>
              <a:t>It is a </a:t>
            </a:r>
            <a:r>
              <a:rPr lang="en-US" sz="2000" b="1" dirty="0">
                <a:latin typeface="Amasis MT Pro" panose="02040504050005020304" pitchFamily="18" charset="0"/>
              </a:rPr>
              <a:t>view</a:t>
            </a:r>
            <a:r>
              <a:rPr lang="en-US" sz="2000" dirty="0">
                <a:latin typeface="Amasis MT Pro" panose="02040504050005020304" pitchFamily="18" charset="0"/>
              </a:rPr>
              <a:t> technology that performs server-side rendering of HTML.</a:t>
            </a:r>
          </a:p>
          <a:p>
            <a:endParaRPr lang="en-US" sz="2000" dirty="0">
              <a:latin typeface="Amasis MT Pro" panose="02040504050005020304" pitchFamily="18" charset="0"/>
            </a:endParaRPr>
          </a:p>
          <a:p>
            <a:r>
              <a:rPr lang="en-US" sz="2000" dirty="0">
                <a:latin typeface="Amasis MT Pro" panose="02040504050005020304" pitchFamily="18" charset="0"/>
              </a:rPr>
              <a:t>We use </a:t>
            </a:r>
            <a:r>
              <a:rPr lang="en-US" sz="2000" b="1" dirty="0">
                <a:latin typeface="Amasis MT Pro" panose="02040504050005020304" pitchFamily="18" charset="0"/>
              </a:rPr>
              <a:t>variable expressions ${…}</a:t>
            </a:r>
            <a:r>
              <a:rPr lang="en-US" sz="2000" dirty="0">
                <a:latin typeface="Amasis MT Pro" panose="02040504050005020304" pitchFamily="18" charset="0"/>
              </a:rPr>
              <a:t> bind the data from the template context(model) into the resulting html(view).</a:t>
            </a:r>
          </a:p>
        </p:txBody>
      </p:sp>
      <p:pic>
        <p:nvPicPr>
          <p:cNvPr id="6" name="Picture 5">
            <a:extLst>
              <a:ext uri="{FF2B5EF4-FFF2-40B4-BE49-F238E27FC236}">
                <a16:creationId xmlns:a16="http://schemas.microsoft.com/office/drawing/2014/main" id="{340A3432-0AA2-46B1-A644-C2062EB67865}"/>
              </a:ext>
            </a:extLst>
          </p:cNvPr>
          <p:cNvPicPr/>
          <p:nvPr/>
        </p:nvPicPr>
        <p:blipFill>
          <a:blip r:embed="rId3"/>
          <a:stretch>
            <a:fillRect/>
          </a:stretch>
        </p:blipFill>
        <p:spPr>
          <a:xfrm>
            <a:off x="5401340" y="1703130"/>
            <a:ext cx="3242558" cy="3485558"/>
          </a:xfrm>
          <a:prstGeom prst="rect">
            <a:avLst/>
          </a:prstGeom>
        </p:spPr>
      </p:pic>
    </p:spTree>
    <p:extLst>
      <p:ext uri="{BB962C8B-B14F-4D97-AF65-F5344CB8AC3E}">
        <p14:creationId xmlns:p14="http://schemas.microsoft.com/office/powerpoint/2010/main" val="357652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0567EE-E0FC-4A9B-A6AF-7D80942DB996}"/>
              </a:ext>
            </a:extLst>
          </p:cNvPr>
          <p:cNvSpPr>
            <a:spLocks noGrp="1"/>
          </p:cNvSpPr>
          <p:nvPr>
            <p:ph type="sldNum" sz="quarter" idx="12"/>
          </p:nvPr>
        </p:nvSpPr>
        <p:spPr/>
        <p:txBody>
          <a:bodyPr/>
          <a:lstStyle/>
          <a:p>
            <a:fld id="{6767FADE-2612-3649-B495-F644A23F288B}" type="slidenum">
              <a:rPr lang="en-US" smtClean="0"/>
              <a:pPr/>
              <a:t>12</a:t>
            </a:fld>
            <a:endParaRPr lang="en-US"/>
          </a:p>
        </p:txBody>
      </p:sp>
      <p:sp>
        <p:nvSpPr>
          <p:cNvPr id="3" name="Title 2">
            <a:extLst>
              <a:ext uri="{FF2B5EF4-FFF2-40B4-BE49-F238E27FC236}">
                <a16:creationId xmlns:a16="http://schemas.microsoft.com/office/drawing/2014/main" id="{155427C1-170C-4290-B43E-75EB993E717F}"/>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RECALL: </a:t>
            </a:r>
            <a:r>
              <a:rPr lang="en-US" dirty="0" err="1">
                <a:solidFill>
                  <a:schemeClr val="tx1"/>
                </a:solidFill>
                <a:latin typeface="Amasis MT Pro Black" panose="02040A04050005020304" pitchFamily="18" charset="0"/>
              </a:rPr>
              <a:t>Thymeleaf</a:t>
            </a:r>
            <a:r>
              <a:rPr lang="en-US" dirty="0">
                <a:solidFill>
                  <a:schemeClr val="tx1"/>
                </a:solidFill>
                <a:latin typeface="Amasis MT Pro Black" panose="02040A04050005020304" pitchFamily="18" charset="0"/>
              </a:rPr>
              <a:t> attributes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D301BBA-DD35-499B-A312-AE32FF22AF69}"/>
              </a:ext>
            </a:extLst>
          </p:cNvPr>
          <p:cNvSpPr>
            <a:spLocks noGrp="1"/>
          </p:cNvSpPr>
          <p:nvPr>
            <p:ph sz="quarter" idx="13"/>
          </p:nvPr>
        </p:nvSpPr>
        <p:spPr>
          <a:xfrm>
            <a:off x="665610" y="1411303"/>
            <a:ext cx="7477125" cy="3759200"/>
          </a:xfrm>
        </p:spPr>
        <p:txBody>
          <a:bodyPr/>
          <a:lstStyle/>
          <a:p>
            <a:r>
              <a:rPr lang="en-US" b="1" dirty="0" err="1">
                <a:latin typeface="Amasis MT Pro" panose="02040504050005020304" pitchFamily="18" charset="0"/>
              </a:rPr>
              <a:t>th:each</a:t>
            </a:r>
            <a:r>
              <a:rPr lang="en-US" b="1" dirty="0">
                <a:latin typeface="Amasis MT Pro" panose="02040504050005020304" pitchFamily="18" charset="0"/>
              </a:rPr>
              <a:t> </a:t>
            </a:r>
            <a:r>
              <a:rPr lang="en-US" dirty="0">
                <a:latin typeface="Amasis MT Pro" panose="02040504050005020304" pitchFamily="18" charset="0"/>
              </a:rPr>
              <a:t>- used for iteration</a:t>
            </a:r>
          </a:p>
          <a:p>
            <a:endParaRPr lang="en-US" dirty="0">
              <a:latin typeface="Amasis MT Pro" panose="02040504050005020304" pitchFamily="18" charset="0"/>
            </a:endParaRPr>
          </a:p>
          <a:p>
            <a:r>
              <a:rPr lang="en-US" b="1" dirty="0" err="1">
                <a:latin typeface="Amasis MT Pro" panose="02040504050005020304" pitchFamily="18" charset="0"/>
              </a:rPr>
              <a:t>th:text</a:t>
            </a:r>
            <a:r>
              <a:rPr lang="en-US" b="1" dirty="0">
                <a:latin typeface="Amasis MT Pro" panose="02040504050005020304" pitchFamily="18" charset="0"/>
              </a:rPr>
              <a:t> </a:t>
            </a:r>
            <a:r>
              <a:rPr lang="en-US" dirty="0">
                <a:latin typeface="Amasis MT Pro" panose="02040504050005020304" pitchFamily="18" charset="0"/>
              </a:rPr>
              <a:t>- evaluates its variable expression and sets the result of this as the body of the tag it is in</a:t>
            </a:r>
          </a:p>
          <a:p>
            <a:endParaRPr lang="en-US" dirty="0">
              <a:latin typeface="Amasis MT Pro" panose="02040504050005020304" pitchFamily="18" charset="0"/>
            </a:endParaRPr>
          </a:p>
          <a:p>
            <a:r>
              <a:rPr lang="en-US" dirty="0">
                <a:latin typeface="Amasis MT Pro" panose="02040504050005020304" pitchFamily="18" charset="0"/>
              </a:rPr>
              <a:t>As we progress in the lessons, we will be using more types of attributes. You can find the full list here:</a:t>
            </a:r>
          </a:p>
          <a:p>
            <a:pPr lvl="1"/>
            <a:r>
              <a:rPr lang="en-US" dirty="0">
                <a:latin typeface="Amasis MT Pro" panose="02040504050005020304" pitchFamily="18" charset="0"/>
                <a:hlinkClick r:id="rId2"/>
              </a:rPr>
              <a:t>https://www.thymeleaf.org/doc/tutorials/3.0/usingthymeleaf.html#setting-attribute-values</a:t>
            </a:r>
            <a:r>
              <a:rPr lang="en-US" dirty="0">
                <a:latin typeface="Amasis MT Pro" panose="02040504050005020304" pitchFamily="18" charset="0"/>
              </a:rPr>
              <a:t> </a:t>
            </a:r>
          </a:p>
          <a:p>
            <a:endParaRPr lang="en-SG" dirty="0">
              <a:latin typeface="Amasis MT Pro" panose="02040504050005020304" pitchFamily="18" charset="0"/>
            </a:endParaRPr>
          </a:p>
        </p:txBody>
      </p:sp>
    </p:spTree>
    <p:extLst>
      <p:ext uri="{BB962C8B-B14F-4D97-AF65-F5344CB8AC3E}">
        <p14:creationId xmlns:p14="http://schemas.microsoft.com/office/powerpoint/2010/main" val="137890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DC20E-EA00-4E69-B373-A13B6273BF93}"/>
              </a:ext>
            </a:extLst>
          </p:cNvPr>
          <p:cNvSpPr>
            <a:spLocks noGrp="1"/>
          </p:cNvSpPr>
          <p:nvPr>
            <p:ph type="sldNum" sz="quarter" idx="12"/>
          </p:nvPr>
        </p:nvSpPr>
        <p:spPr/>
        <p:txBody>
          <a:bodyPr/>
          <a:lstStyle/>
          <a:p>
            <a:fld id="{6767FADE-2612-3649-B495-F644A23F288B}" type="slidenum">
              <a:rPr lang="en-US" smtClean="0"/>
              <a:pPr/>
              <a:t>13</a:t>
            </a:fld>
            <a:endParaRPr lang="en-US"/>
          </a:p>
        </p:txBody>
      </p:sp>
      <p:sp>
        <p:nvSpPr>
          <p:cNvPr id="3" name="Title 2">
            <a:extLst>
              <a:ext uri="{FF2B5EF4-FFF2-40B4-BE49-F238E27FC236}">
                <a16:creationId xmlns:a16="http://schemas.microsoft.com/office/drawing/2014/main" id="{42FB8319-E339-47F4-B1BD-00A214DA3ECC}"/>
              </a:ext>
            </a:extLst>
          </p:cNvPr>
          <p:cNvSpPr>
            <a:spLocks noGrp="1"/>
          </p:cNvSpPr>
          <p:nvPr>
            <p:ph type="title"/>
          </p:nvPr>
        </p:nvSpPr>
        <p:spPr>
          <a:xfrm>
            <a:off x="665163" y="309715"/>
            <a:ext cx="6211928" cy="604593"/>
          </a:xfrm>
        </p:spPr>
        <p:txBody>
          <a:bodyPr>
            <a:normAutofit fontScale="90000"/>
          </a:bodyPr>
          <a:lstStyle/>
          <a:p>
            <a:r>
              <a:rPr lang="en-US" dirty="0">
                <a:solidFill>
                  <a:schemeClr val="tx1"/>
                </a:solidFill>
                <a:latin typeface="Amasis MT Pro Black" panose="02040A04050005020304" pitchFamily="18" charset="0"/>
              </a:rPr>
              <a:t>RECALL –View Categories</a:t>
            </a:r>
            <a:br>
              <a:rPr lang="en-US" dirty="0">
                <a:solidFill>
                  <a:schemeClr val="tx1"/>
                </a:solidFill>
                <a:latin typeface="Amasis MT Pro Black" panose="02040A04050005020304" pitchFamily="18" charset="0"/>
              </a:rPr>
            </a:b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10546FD-1D4A-4895-9089-E06AC2514098}"/>
              </a:ext>
            </a:extLst>
          </p:cNvPr>
          <p:cNvSpPr>
            <a:spLocks noGrp="1"/>
          </p:cNvSpPr>
          <p:nvPr>
            <p:ph sz="quarter" idx="13"/>
          </p:nvPr>
        </p:nvSpPr>
        <p:spPr>
          <a:xfrm>
            <a:off x="512666" y="1049768"/>
            <a:ext cx="3884743" cy="3759200"/>
          </a:xfrm>
        </p:spPr>
        <p:txBody>
          <a:bodyPr/>
          <a:lstStyle/>
          <a:p>
            <a:r>
              <a:rPr lang="en-US" sz="1800" dirty="0">
                <a:latin typeface="Amasis MT Pro" panose="02040504050005020304" pitchFamily="18" charset="0"/>
              </a:rPr>
              <a:t>We used the variable expression </a:t>
            </a:r>
            <a:r>
              <a:rPr lang="en-US" sz="1800" b="1" dirty="0">
                <a:latin typeface="Amasis MT Pro" panose="02040504050005020304" pitchFamily="18" charset="0"/>
              </a:rPr>
              <a:t>${…}</a:t>
            </a:r>
            <a:r>
              <a:rPr lang="en-US" sz="1800" dirty="0">
                <a:latin typeface="Amasis MT Pro" panose="02040504050005020304" pitchFamily="18" charset="0"/>
              </a:rPr>
              <a:t> to retrieve the information stored in the model attributes.</a:t>
            </a:r>
            <a:endParaRPr lang="en-SG" sz="1800" dirty="0">
              <a:latin typeface="Amasis MT Pro" panose="02040504050005020304" pitchFamily="18" charset="0"/>
            </a:endParaRPr>
          </a:p>
        </p:txBody>
      </p:sp>
      <p:pic>
        <p:nvPicPr>
          <p:cNvPr id="8" name="Picture 7">
            <a:extLst>
              <a:ext uri="{FF2B5EF4-FFF2-40B4-BE49-F238E27FC236}">
                <a16:creationId xmlns:a16="http://schemas.microsoft.com/office/drawing/2014/main" id="{5D5B92C5-710F-4DAA-B670-D57ABC776B24}"/>
              </a:ext>
            </a:extLst>
          </p:cNvPr>
          <p:cNvPicPr>
            <a:picLocks noChangeAspect="1"/>
          </p:cNvPicPr>
          <p:nvPr/>
        </p:nvPicPr>
        <p:blipFill>
          <a:blip r:embed="rId3"/>
          <a:stretch>
            <a:fillRect/>
          </a:stretch>
        </p:blipFill>
        <p:spPr>
          <a:xfrm>
            <a:off x="1558526" y="3789423"/>
            <a:ext cx="3565167" cy="2540397"/>
          </a:xfrm>
          <a:prstGeom prst="rect">
            <a:avLst/>
          </a:prstGeom>
          <a:ln>
            <a:solidFill>
              <a:prstClr val="ltGray"/>
            </a:solidFill>
          </a:ln>
        </p:spPr>
      </p:pic>
      <p:pic>
        <p:nvPicPr>
          <p:cNvPr id="9" name="Picture 8">
            <a:extLst>
              <a:ext uri="{FF2B5EF4-FFF2-40B4-BE49-F238E27FC236}">
                <a16:creationId xmlns:a16="http://schemas.microsoft.com/office/drawing/2014/main" id="{94653C5C-22D5-41FD-8D4D-C54DBB453185}"/>
              </a:ext>
            </a:extLst>
          </p:cNvPr>
          <p:cNvPicPr>
            <a:picLocks noChangeAspect="1"/>
          </p:cNvPicPr>
          <p:nvPr/>
        </p:nvPicPr>
        <p:blipFill>
          <a:blip r:embed="rId4"/>
          <a:stretch>
            <a:fillRect/>
          </a:stretch>
        </p:blipFill>
        <p:spPr>
          <a:xfrm>
            <a:off x="5841506" y="498413"/>
            <a:ext cx="2189163" cy="2419782"/>
          </a:xfrm>
          <a:prstGeom prst="rect">
            <a:avLst/>
          </a:prstGeom>
          <a:ln>
            <a:solidFill>
              <a:schemeClr val="tx1"/>
            </a:solidFill>
          </a:ln>
        </p:spPr>
      </p:pic>
      <p:sp>
        <p:nvSpPr>
          <p:cNvPr id="12" name="Rectangle 11">
            <a:extLst>
              <a:ext uri="{FF2B5EF4-FFF2-40B4-BE49-F238E27FC236}">
                <a16:creationId xmlns:a16="http://schemas.microsoft.com/office/drawing/2014/main" id="{36304C70-9CE4-4B62-823A-9A7677619650}"/>
              </a:ext>
            </a:extLst>
          </p:cNvPr>
          <p:cNvSpPr/>
          <p:nvPr/>
        </p:nvSpPr>
        <p:spPr>
          <a:xfrm>
            <a:off x="6647068" y="5224121"/>
            <a:ext cx="836653" cy="152400"/>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3" name="Picture 12">
            <a:extLst>
              <a:ext uri="{FF2B5EF4-FFF2-40B4-BE49-F238E27FC236}">
                <a16:creationId xmlns:a16="http://schemas.microsoft.com/office/drawing/2014/main" id="{85B40722-E3AC-438B-B449-E2E44FF9B440}"/>
              </a:ext>
            </a:extLst>
          </p:cNvPr>
          <p:cNvPicPr>
            <a:picLocks noChangeAspect="1"/>
          </p:cNvPicPr>
          <p:nvPr/>
        </p:nvPicPr>
        <p:blipFill>
          <a:blip r:embed="rId5"/>
          <a:stretch>
            <a:fillRect/>
          </a:stretch>
        </p:blipFill>
        <p:spPr>
          <a:xfrm>
            <a:off x="282979" y="2079096"/>
            <a:ext cx="2691040" cy="1737522"/>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968ACFB-C44D-4541-B2DF-90DFC5568E2E}"/>
              </a:ext>
            </a:extLst>
          </p:cNvPr>
          <p:cNvSpPr/>
          <p:nvPr/>
        </p:nvSpPr>
        <p:spPr>
          <a:xfrm>
            <a:off x="6175439" y="1554870"/>
            <a:ext cx="836653" cy="246002"/>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95B3E250-CE8E-4261-AEDA-5706FCDC30A0}"/>
              </a:ext>
            </a:extLst>
          </p:cNvPr>
          <p:cNvPicPr>
            <a:picLocks noChangeAspect="1"/>
          </p:cNvPicPr>
          <p:nvPr/>
        </p:nvPicPr>
        <p:blipFill>
          <a:blip r:embed="rId6"/>
          <a:stretch>
            <a:fillRect/>
          </a:stretch>
        </p:blipFill>
        <p:spPr>
          <a:xfrm>
            <a:off x="5617526" y="3382029"/>
            <a:ext cx="3318764" cy="2927832"/>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5CA9CFE7-FAD9-A891-B640-0896D93DFD09}"/>
              </a:ext>
            </a:extLst>
          </p:cNvPr>
          <p:cNvCxnSpPr>
            <a:cxnSpLocks/>
          </p:cNvCxnSpPr>
          <p:nvPr/>
        </p:nvCxnSpPr>
        <p:spPr>
          <a:xfrm>
            <a:off x="1490054" y="2178904"/>
            <a:ext cx="956616" cy="3121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63281EE-B7AE-E634-F6FE-7052485E040D}"/>
              </a:ext>
            </a:extLst>
          </p:cNvPr>
          <p:cNvCxnSpPr>
            <a:cxnSpLocks/>
          </p:cNvCxnSpPr>
          <p:nvPr/>
        </p:nvCxnSpPr>
        <p:spPr>
          <a:xfrm flipV="1">
            <a:off x="3050044" y="3533313"/>
            <a:ext cx="2800340" cy="2456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5CE6E8A-2B46-F1C5-642D-70F28B9F9339}"/>
              </a:ext>
            </a:extLst>
          </p:cNvPr>
          <p:cNvCxnSpPr>
            <a:cxnSpLocks/>
          </p:cNvCxnSpPr>
          <p:nvPr/>
        </p:nvCxnSpPr>
        <p:spPr>
          <a:xfrm>
            <a:off x="6453758" y="1835625"/>
            <a:ext cx="980731" cy="3688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5B70AD1-A65F-4B3A-B3B9-B568C534D19F}"/>
              </a:ext>
            </a:extLst>
          </p:cNvPr>
          <p:cNvSpPr/>
          <p:nvPr/>
        </p:nvSpPr>
        <p:spPr>
          <a:xfrm>
            <a:off x="7460466" y="5389982"/>
            <a:ext cx="836653" cy="268113"/>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9ACC61D-8D7E-4F53-953F-2470133EF1FC}"/>
              </a:ext>
            </a:extLst>
          </p:cNvPr>
          <p:cNvSpPr/>
          <p:nvPr/>
        </p:nvSpPr>
        <p:spPr>
          <a:xfrm>
            <a:off x="8003593" y="5182674"/>
            <a:ext cx="836653" cy="152400"/>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9" name="Straight Arrow Connector 18">
            <a:extLst>
              <a:ext uri="{FF2B5EF4-FFF2-40B4-BE49-F238E27FC236}">
                <a16:creationId xmlns:a16="http://schemas.microsoft.com/office/drawing/2014/main" id="{70E16C67-4C67-4860-BE49-5D2A67D4F7F4}"/>
              </a:ext>
            </a:extLst>
          </p:cNvPr>
          <p:cNvCxnSpPr>
            <a:cxnSpLocks/>
            <a:endCxn id="11" idx="1"/>
          </p:cNvCxnSpPr>
          <p:nvPr/>
        </p:nvCxnSpPr>
        <p:spPr>
          <a:xfrm flipV="1">
            <a:off x="3589117" y="5258874"/>
            <a:ext cx="4414476" cy="6536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73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BF0F9B-1794-45A2-9D8E-C6D32304AC0F}"/>
              </a:ext>
            </a:extLst>
          </p:cNvPr>
          <p:cNvPicPr>
            <a:picLocks noChangeAspect="1"/>
          </p:cNvPicPr>
          <p:nvPr/>
        </p:nvPicPr>
        <p:blipFill>
          <a:blip r:embed="rId2"/>
          <a:stretch>
            <a:fillRect/>
          </a:stretch>
        </p:blipFill>
        <p:spPr>
          <a:xfrm>
            <a:off x="806877" y="1085113"/>
            <a:ext cx="2964697" cy="1195304"/>
          </a:xfrm>
          <a:prstGeom prst="rect">
            <a:avLst/>
          </a:prstGeom>
          <a:ln>
            <a:solidFill>
              <a:schemeClr val="tx1"/>
            </a:solidFill>
          </a:ln>
        </p:spPr>
      </p:pic>
      <p:sp>
        <p:nvSpPr>
          <p:cNvPr id="2" name="Slide Number Placeholder 1">
            <a:extLst>
              <a:ext uri="{FF2B5EF4-FFF2-40B4-BE49-F238E27FC236}">
                <a16:creationId xmlns:a16="http://schemas.microsoft.com/office/drawing/2014/main" id="{F106498F-C92B-4326-8AEE-818A3775BC2F}"/>
              </a:ext>
            </a:extLst>
          </p:cNvPr>
          <p:cNvSpPr>
            <a:spLocks noGrp="1"/>
          </p:cNvSpPr>
          <p:nvPr>
            <p:ph type="sldNum" sz="quarter" idx="12"/>
          </p:nvPr>
        </p:nvSpPr>
        <p:spPr/>
        <p:txBody>
          <a:bodyPr/>
          <a:lstStyle/>
          <a:p>
            <a:fld id="{6767FADE-2612-3649-B495-F644A23F288B}" type="slidenum">
              <a:rPr lang="en-US" smtClean="0"/>
              <a:pPr/>
              <a:t>14</a:t>
            </a:fld>
            <a:endParaRPr lang="en-US"/>
          </a:p>
        </p:txBody>
      </p:sp>
      <p:sp>
        <p:nvSpPr>
          <p:cNvPr id="3" name="Title 2">
            <a:extLst>
              <a:ext uri="{FF2B5EF4-FFF2-40B4-BE49-F238E27FC236}">
                <a16:creationId xmlns:a16="http://schemas.microsoft.com/office/drawing/2014/main" id="{CD6AB9FD-03B4-4C2F-A4B7-995532E98AE8}"/>
              </a:ext>
            </a:extLst>
          </p:cNvPr>
          <p:cNvSpPr>
            <a:spLocks noGrp="1"/>
          </p:cNvSpPr>
          <p:nvPr>
            <p:ph type="title"/>
          </p:nvPr>
        </p:nvSpPr>
        <p:spPr>
          <a:xfrm>
            <a:off x="43397" y="136970"/>
            <a:ext cx="8315306" cy="604593"/>
          </a:xfrm>
        </p:spPr>
        <p:txBody>
          <a:bodyPr>
            <a:normAutofit fontScale="90000"/>
          </a:bodyPr>
          <a:lstStyle/>
          <a:p>
            <a:r>
              <a:rPr lang="en-US" dirty="0">
                <a:solidFill>
                  <a:schemeClr val="tx1"/>
                </a:solidFill>
                <a:latin typeface="Amasis MT Pro Black" panose="02040A04050005020304" pitchFamily="18" charset="0"/>
              </a:rPr>
              <a:t>RECALL: Add a new Category using Forms</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EB115DE4-CBC9-4F57-94CB-AB079F267D26}"/>
              </a:ext>
            </a:extLst>
          </p:cNvPr>
          <p:cNvPicPr>
            <a:picLocks noChangeAspect="1"/>
          </p:cNvPicPr>
          <p:nvPr/>
        </p:nvPicPr>
        <p:blipFill>
          <a:blip r:embed="rId3"/>
          <a:stretch>
            <a:fillRect/>
          </a:stretch>
        </p:blipFill>
        <p:spPr>
          <a:xfrm>
            <a:off x="284163" y="2842073"/>
            <a:ext cx="4027895" cy="1848870"/>
          </a:xfrm>
          <a:prstGeom prst="rect">
            <a:avLst/>
          </a:prstGeom>
          <a:ln>
            <a:solidFill>
              <a:schemeClr val="tx1"/>
            </a:solidFill>
          </a:ln>
        </p:spPr>
      </p:pic>
      <p:pic>
        <p:nvPicPr>
          <p:cNvPr id="6" name="Picture 5">
            <a:extLst>
              <a:ext uri="{FF2B5EF4-FFF2-40B4-BE49-F238E27FC236}">
                <a16:creationId xmlns:a16="http://schemas.microsoft.com/office/drawing/2014/main" id="{A27E125D-804A-4776-B5DB-3B3C5690002B}"/>
              </a:ext>
            </a:extLst>
          </p:cNvPr>
          <p:cNvPicPr>
            <a:picLocks noChangeAspect="1"/>
          </p:cNvPicPr>
          <p:nvPr/>
        </p:nvPicPr>
        <p:blipFill>
          <a:blip r:embed="rId4"/>
          <a:stretch>
            <a:fillRect/>
          </a:stretch>
        </p:blipFill>
        <p:spPr>
          <a:xfrm>
            <a:off x="4672257" y="2444395"/>
            <a:ext cx="4240304" cy="2281118"/>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45A82E6-F34C-4418-BE04-4D331A8C762C}"/>
              </a:ext>
            </a:extLst>
          </p:cNvPr>
          <p:cNvCxnSpPr>
            <a:cxnSpLocks/>
          </p:cNvCxnSpPr>
          <p:nvPr/>
        </p:nvCxnSpPr>
        <p:spPr>
          <a:xfrm flipH="1">
            <a:off x="2533650" y="2001731"/>
            <a:ext cx="655981" cy="18368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BA402BF-E0B2-4A8A-9D24-4DC7205951DD}"/>
              </a:ext>
            </a:extLst>
          </p:cNvPr>
          <p:cNvCxnSpPr>
            <a:cxnSpLocks/>
            <a:stCxn id="25" idx="2"/>
          </p:cNvCxnSpPr>
          <p:nvPr/>
        </p:nvCxnSpPr>
        <p:spPr>
          <a:xfrm>
            <a:off x="5876954" y="2247327"/>
            <a:ext cx="2074035" cy="17154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6A944B21-41E0-4377-87F2-84FE65D83B1E}"/>
              </a:ext>
            </a:extLst>
          </p:cNvPr>
          <p:cNvSpPr/>
          <p:nvPr/>
        </p:nvSpPr>
        <p:spPr>
          <a:xfrm>
            <a:off x="5583219" y="3971618"/>
            <a:ext cx="2009287" cy="101458"/>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F2DA4BD6-4B72-4A8A-A437-9A214B1EF54A}"/>
              </a:ext>
            </a:extLst>
          </p:cNvPr>
          <p:cNvCxnSpPr>
            <a:cxnSpLocks/>
          </p:cNvCxnSpPr>
          <p:nvPr/>
        </p:nvCxnSpPr>
        <p:spPr>
          <a:xfrm flipH="1" flipV="1">
            <a:off x="2771192" y="3914039"/>
            <a:ext cx="2807809" cy="1216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6AEB893-F0A1-41AE-8D99-8B6DBA5B66C5}"/>
              </a:ext>
            </a:extLst>
          </p:cNvPr>
          <p:cNvSpPr txBox="1"/>
          <p:nvPr/>
        </p:nvSpPr>
        <p:spPr>
          <a:xfrm>
            <a:off x="4879498" y="1693329"/>
            <a:ext cx="1994911" cy="553998"/>
          </a:xfrm>
          <a:prstGeom prst="rect">
            <a:avLst/>
          </a:prstGeom>
          <a:noFill/>
          <a:ln>
            <a:solidFill>
              <a:srgbClr val="FF0000"/>
            </a:solidFill>
          </a:ln>
        </p:spPr>
        <p:txBody>
          <a:bodyPr wrap="square" rtlCol="0">
            <a:spAutoFit/>
          </a:bodyPr>
          <a:lstStyle/>
          <a:p>
            <a:r>
              <a:rPr lang="en-US" sz="1000" dirty="0"/>
              <a:t>2. The details will be passed as a category object to the method, </a:t>
            </a:r>
            <a:r>
              <a:rPr lang="en-US" sz="1000" b="1" dirty="0" err="1"/>
              <a:t>saveCategory</a:t>
            </a:r>
            <a:r>
              <a:rPr lang="en-US" sz="1000" dirty="0"/>
              <a:t>.</a:t>
            </a:r>
            <a:endParaRPr lang="en-SG" sz="1000" dirty="0"/>
          </a:p>
        </p:txBody>
      </p:sp>
      <p:cxnSp>
        <p:nvCxnSpPr>
          <p:cNvPr id="27" name="Straight Arrow Connector 26">
            <a:extLst>
              <a:ext uri="{FF2B5EF4-FFF2-40B4-BE49-F238E27FC236}">
                <a16:creationId xmlns:a16="http://schemas.microsoft.com/office/drawing/2014/main" id="{7065A4D9-3CF6-4B89-B951-0ABC7D28AE6F}"/>
              </a:ext>
            </a:extLst>
          </p:cNvPr>
          <p:cNvCxnSpPr>
            <a:cxnSpLocks/>
            <a:stCxn id="25" idx="2"/>
            <a:endCxn id="33" idx="3"/>
          </p:cNvCxnSpPr>
          <p:nvPr/>
        </p:nvCxnSpPr>
        <p:spPr>
          <a:xfrm flipH="1">
            <a:off x="3700537" y="2247327"/>
            <a:ext cx="2176417" cy="18345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D1E30C83-112B-4A72-962B-ADBBD0203FB8}"/>
              </a:ext>
            </a:extLst>
          </p:cNvPr>
          <p:cNvSpPr/>
          <p:nvPr/>
        </p:nvSpPr>
        <p:spPr>
          <a:xfrm>
            <a:off x="7596724" y="3986657"/>
            <a:ext cx="1201174" cy="101459"/>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988DCC3E-0640-419D-A3CC-4C0C8BE10063}"/>
              </a:ext>
            </a:extLst>
          </p:cNvPr>
          <p:cNvSpPr/>
          <p:nvPr/>
        </p:nvSpPr>
        <p:spPr>
          <a:xfrm>
            <a:off x="2359610" y="3986657"/>
            <a:ext cx="1340927"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2A4FD9D9-B7E9-470A-B868-133D2EE37012}"/>
              </a:ext>
            </a:extLst>
          </p:cNvPr>
          <p:cNvSpPr txBox="1"/>
          <p:nvPr/>
        </p:nvSpPr>
        <p:spPr>
          <a:xfrm>
            <a:off x="3857627" y="698453"/>
            <a:ext cx="2098307" cy="861774"/>
          </a:xfrm>
          <a:prstGeom prst="rect">
            <a:avLst/>
          </a:prstGeom>
          <a:noFill/>
          <a:ln>
            <a:solidFill>
              <a:srgbClr val="FF0000"/>
            </a:solidFill>
          </a:ln>
        </p:spPr>
        <p:txBody>
          <a:bodyPr wrap="square" rtlCol="0">
            <a:spAutoFit/>
          </a:bodyPr>
          <a:lstStyle/>
          <a:p>
            <a:r>
              <a:rPr lang="en-US" sz="1000" dirty="0"/>
              <a:t>1. When the Save button is clicked, the data will be sent via the </a:t>
            </a:r>
            <a:r>
              <a:rPr lang="en-US" sz="1000" b="1" dirty="0"/>
              <a:t>POST</a:t>
            </a:r>
            <a:r>
              <a:rPr lang="en-US" sz="1000" dirty="0"/>
              <a:t> method to the location set in the </a:t>
            </a:r>
            <a:r>
              <a:rPr lang="en-US" sz="1000" b="1" dirty="0"/>
              <a:t>action</a:t>
            </a:r>
            <a:r>
              <a:rPr lang="en-US" sz="1000" dirty="0"/>
              <a:t> attribute of the form </a:t>
            </a:r>
            <a:endParaRPr lang="en-SG" sz="1000" dirty="0"/>
          </a:p>
        </p:txBody>
      </p:sp>
      <p:sp>
        <p:nvSpPr>
          <p:cNvPr id="35" name="Rectangle 34">
            <a:extLst>
              <a:ext uri="{FF2B5EF4-FFF2-40B4-BE49-F238E27FC236}">
                <a16:creationId xmlns:a16="http://schemas.microsoft.com/office/drawing/2014/main" id="{42C610CD-3048-424C-B22F-9B18EA18F91B}"/>
              </a:ext>
            </a:extLst>
          </p:cNvPr>
          <p:cNvSpPr/>
          <p:nvPr/>
        </p:nvSpPr>
        <p:spPr>
          <a:xfrm>
            <a:off x="346102" y="3809704"/>
            <a:ext cx="2360593"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28DDB44B-F412-4591-992C-603435963DA7}"/>
              </a:ext>
            </a:extLst>
          </p:cNvPr>
          <p:cNvSpPr txBox="1"/>
          <p:nvPr/>
        </p:nvSpPr>
        <p:spPr>
          <a:xfrm>
            <a:off x="429226" y="4910749"/>
            <a:ext cx="3271311" cy="1446550"/>
          </a:xfrm>
          <a:prstGeom prst="rect">
            <a:avLst/>
          </a:prstGeom>
          <a:noFill/>
          <a:ln>
            <a:solidFill>
              <a:srgbClr val="FF0000"/>
            </a:solidFill>
          </a:ln>
        </p:spPr>
        <p:txBody>
          <a:bodyPr wrap="square" rtlCol="0">
            <a:spAutoFit/>
          </a:bodyPr>
          <a:lstStyle/>
          <a:p>
            <a:r>
              <a:rPr lang="en-US" sz="1100" dirty="0"/>
              <a:t>3. The category object containing the new information will be saved to the database using the save method from </a:t>
            </a:r>
            <a:r>
              <a:rPr lang="en-US" sz="1100" dirty="0" err="1"/>
              <a:t>categoryRepository</a:t>
            </a:r>
            <a:r>
              <a:rPr lang="en-US" sz="1100" dirty="0"/>
              <a:t> object. </a:t>
            </a:r>
          </a:p>
          <a:p>
            <a:endParaRPr lang="en-US" sz="1100" dirty="0"/>
          </a:p>
          <a:p>
            <a:r>
              <a:rPr lang="en-US" sz="1100" dirty="0"/>
              <a:t>Recall that the </a:t>
            </a:r>
            <a:r>
              <a:rPr lang="en-US" sz="1100" dirty="0" err="1"/>
              <a:t>JpaRepository</a:t>
            </a:r>
            <a:r>
              <a:rPr lang="en-US" sz="1100" dirty="0"/>
              <a:t> helps us with CRUD. No additional SQL is required to insert the data into the database.</a:t>
            </a:r>
            <a:endParaRPr lang="en-SG" sz="1100" dirty="0"/>
          </a:p>
        </p:txBody>
      </p:sp>
      <p:sp>
        <p:nvSpPr>
          <p:cNvPr id="39" name="Rectangle 38">
            <a:extLst>
              <a:ext uri="{FF2B5EF4-FFF2-40B4-BE49-F238E27FC236}">
                <a16:creationId xmlns:a16="http://schemas.microsoft.com/office/drawing/2014/main" id="{4AAB7295-86D5-45AE-96EB-F2AF9CCD29C8}"/>
              </a:ext>
            </a:extLst>
          </p:cNvPr>
          <p:cNvSpPr/>
          <p:nvPr/>
        </p:nvSpPr>
        <p:spPr>
          <a:xfrm>
            <a:off x="680586" y="4112207"/>
            <a:ext cx="2538864"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41" name="Straight Arrow Connector 40">
            <a:extLst>
              <a:ext uri="{FF2B5EF4-FFF2-40B4-BE49-F238E27FC236}">
                <a16:creationId xmlns:a16="http://schemas.microsoft.com/office/drawing/2014/main" id="{4BC43A14-6291-4339-B642-C686CFE0A35E}"/>
              </a:ext>
            </a:extLst>
          </p:cNvPr>
          <p:cNvCxnSpPr>
            <a:cxnSpLocks/>
            <a:stCxn id="38" idx="0"/>
            <a:endCxn id="39" idx="2"/>
          </p:cNvCxnSpPr>
          <p:nvPr/>
        </p:nvCxnSpPr>
        <p:spPr>
          <a:xfrm flipH="1" flipV="1">
            <a:off x="1950018" y="4302714"/>
            <a:ext cx="114864" cy="608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06EC2B7-0708-4E0F-8A8E-EE07A5F4A953}"/>
              </a:ext>
            </a:extLst>
          </p:cNvPr>
          <p:cNvSpPr txBox="1"/>
          <p:nvPr/>
        </p:nvSpPr>
        <p:spPr>
          <a:xfrm>
            <a:off x="4661185" y="5129359"/>
            <a:ext cx="3402354" cy="430887"/>
          </a:xfrm>
          <a:prstGeom prst="rect">
            <a:avLst/>
          </a:prstGeom>
          <a:noFill/>
          <a:ln>
            <a:solidFill>
              <a:srgbClr val="FF0000"/>
            </a:solidFill>
          </a:ln>
        </p:spPr>
        <p:txBody>
          <a:bodyPr wrap="square" rtlCol="0">
            <a:spAutoFit/>
          </a:bodyPr>
          <a:lstStyle/>
          <a:p>
            <a:r>
              <a:rPr lang="en-US" sz="1050" dirty="0"/>
              <a:t>4. After saving the new category, the page is then redirected to </a:t>
            </a:r>
            <a:r>
              <a:rPr lang="en-US" sz="1050" dirty="0">
                <a:hlinkClick r:id="rId5"/>
              </a:rPr>
              <a:t>http://localhost:8080/categories/</a:t>
            </a:r>
            <a:r>
              <a:rPr lang="en-US" sz="1050" dirty="0"/>
              <a:t> </a:t>
            </a:r>
            <a:endParaRPr lang="en-SG" sz="1050" dirty="0"/>
          </a:p>
        </p:txBody>
      </p:sp>
      <p:cxnSp>
        <p:nvCxnSpPr>
          <p:cNvPr id="48" name="Straight Arrow Connector 47">
            <a:extLst>
              <a:ext uri="{FF2B5EF4-FFF2-40B4-BE49-F238E27FC236}">
                <a16:creationId xmlns:a16="http://schemas.microsoft.com/office/drawing/2014/main" id="{CA641EA1-1FD0-43A0-999D-6C9AA978B121}"/>
              </a:ext>
            </a:extLst>
          </p:cNvPr>
          <p:cNvCxnSpPr>
            <a:stCxn id="46" idx="1"/>
          </p:cNvCxnSpPr>
          <p:nvPr/>
        </p:nvCxnSpPr>
        <p:spPr>
          <a:xfrm flipH="1" flipV="1">
            <a:off x="2905125" y="4410075"/>
            <a:ext cx="1756060" cy="9347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E972968A-2B44-45DC-B5FB-BA786F3BE6C5}"/>
              </a:ext>
            </a:extLst>
          </p:cNvPr>
          <p:cNvSpPr/>
          <p:nvPr/>
        </p:nvSpPr>
        <p:spPr>
          <a:xfrm>
            <a:off x="665610" y="4276025"/>
            <a:ext cx="2538864"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7506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32" grpId="0" animBg="1"/>
      <p:bldP spid="33" grpId="0" animBg="1"/>
      <p:bldP spid="34" grpId="0" animBg="1"/>
      <p:bldP spid="35" grpId="0" animBg="1"/>
      <p:bldP spid="38" grpId="0" animBg="1"/>
      <p:bldP spid="39" grpId="0" animBg="1"/>
      <p:bldP spid="46"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E009216C-9912-48F2-94BB-7B944A4DE775}"/>
              </a:ext>
            </a:extLst>
          </p:cNvPr>
          <p:cNvPicPr>
            <a:picLocks noChangeAspect="1"/>
          </p:cNvPicPr>
          <p:nvPr/>
        </p:nvPicPr>
        <p:blipFill>
          <a:blip r:embed="rId2"/>
          <a:stretch>
            <a:fillRect/>
          </a:stretch>
        </p:blipFill>
        <p:spPr>
          <a:xfrm>
            <a:off x="4747660" y="1876468"/>
            <a:ext cx="4024753" cy="3963656"/>
          </a:xfrm>
          <a:prstGeom prst="rect">
            <a:avLst/>
          </a:prstGeom>
          <a:ln>
            <a:solidFill>
              <a:schemeClr val="tx1"/>
            </a:solidFill>
          </a:ln>
        </p:spPr>
      </p:pic>
      <p:sp>
        <p:nvSpPr>
          <p:cNvPr id="2" name="Slide Number Placeholder 1">
            <a:extLst>
              <a:ext uri="{FF2B5EF4-FFF2-40B4-BE49-F238E27FC236}">
                <a16:creationId xmlns:a16="http://schemas.microsoft.com/office/drawing/2014/main" id="{9C02EAAA-9B5F-4A9C-881C-3F843467AFCA}"/>
              </a:ext>
            </a:extLst>
          </p:cNvPr>
          <p:cNvSpPr>
            <a:spLocks noGrp="1"/>
          </p:cNvSpPr>
          <p:nvPr>
            <p:ph type="sldNum" sz="quarter" idx="12"/>
          </p:nvPr>
        </p:nvSpPr>
        <p:spPr/>
        <p:txBody>
          <a:bodyPr/>
          <a:lstStyle/>
          <a:p>
            <a:fld id="{6767FADE-2612-3649-B495-F644A23F288B}" type="slidenum">
              <a:rPr lang="en-US" smtClean="0"/>
              <a:pPr/>
              <a:t>15</a:t>
            </a:fld>
            <a:endParaRPr lang="en-US"/>
          </a:p>
        </p:txBody>
      </p:sp>
      <p:sp>
        <p:nvSpPr>
          <p:cNvPr id="3" name="Title 2">
            <a:extLst>
              <a:ext uri="{FF2B5EF4-FFF2-40B4-BE49-F238E27FC236}">
                <a16:creationId xmlns:a16="http://schemas.microsoft.com/office/drawing/2014/main" id="{3E9EECE3-E9FE-48FC-AA44-246BB2FB0305}"/>
              </a:ext>
            </a:extLst>
          </p:cNvPr>
          <p:cNvSpPr>
            <a:spLocks noGrp="1"/>
          </p:cNvSpPr>
          <p:nvPr>
            <p:ph type="title"/>
          </p:nvPr>
        </p:nvSpPr>
        <p:spPr>
          <a:xfrm>
            <a:off x="84228" y="225936"/>
            <a:ext cx="8488272" cy="604593"/>
          </a:xfrm>
        </p:spPr>
        <p:txBody>
          <a:bodyPr>
            <a:normAutofit fontScale="90000"/>
          </a:bodyPr>
          <a:lstStyle/>
          <a:p>
            <a:r>
              <a:rPr lang="en-US" dirty="0">
                <a:solidFill>
                  <a:schemeClr val="tx1"/>
                </a:solidFill>
                <a:latin typeface="Amasis MT Pro Black" panose="02040A04050005020304" pitchFamily="18" charset="0"/>
              </a:rPr>
              <a:t>RECALL Joining Table – Category and Item</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59990665-21DF-41C9-B085-AC8F520B30E3}"/>
              </a:ext>
            </a:extLst>
          </p:cNvPr>
          <p:cNvPicPr>
            <a:picLocks noChangeAspect="1"/>
          </p:cNvPicPr>
          <p:nvPr/>
        </p:nvPicPr>
        <p:blipFill>
          <a:blip r:embed="rId3"/>
          <a:stretch>
            <a:fillRect/>
          </a:stretch>
        </p:blipFill>
        <p:spPr>
          <a:xfrm>
            <a:off x="463836" y="2178282"/>
            <a:ext cx="4123716" cy="2676525"/>
          </a:xfrm>
          <a:prstGeom prst="rect">
            <a:avLst/>
          </a:prstGeom>
          <a:ln>
            <a:solidFill>
              <a:schemeClr val="tx1"/>
            </a:solidFill>
          </a:ln>
        </p:spPr>
      </p:pic>
      <p:sp>
        <p:nvSpPr>
          <p:cNvPr id="7" name="Rectangle 6">
            <a:extLst>
              <a:ext uri="{FF2B5EF4-FFF2-40B4-BE49-F238E27FC236}">
                <a16:creationId xmlns:a16="http://schemas.microsoft.com/office/drawing/2014/main" id="{ECBAFB29-2185-4B2A-92BC-E0DF1F51D584}"/>
              </a:ext>
            </a:extLst>
          </p:cNvPr>
          <p:cNvSpPr/>
          <p:nvPr/>
        </p:nvSpPr>
        <p:spPr>
          <a:xfrm>
            <a:off x="1819274" y="4181475"/>
            <a:ext cx="1457325" cy="16521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FA76D94B-E297-4DEC-B696-885C7F31295C}"/>
              </a:ext>
            </a:extLst>
          </p:cNvPr>
          <p:cNvSpPr/>
          <p:nvPr/>
        </p:nvSpPr>
        <p:spPr>
          <a:xfrm>
            <a:off x="5306403" y="4307407"/>
            <a:ext cx="1827821" cy="1046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CE31F19-F702-464A-8757-977140305E10}"/>
              </a:ext>
            </a:extLst>
          </p:cNvPr>
          <p:cNvSpPr txBox="1"/>
          <p:nvPr/>
        </p:nvSpPr>
        <p:spPr>
          <a:xfrm>
            <a:off x="2771775" y="5883149"/>
            <a:ext cx="2390775" cy="430887"/>
          </a:xfrm>
          <a:prstGeom prst="rect">
            <a:avLst/>
          </a:prstGeom>
          <a:noFill/>
          <a:ln>
            <a:solidFill>
              <a:srgbClr val="FF0000"/>
            </a:solidFill>
          </a:ln>
        </p:spPr>
        <p:txBody>
          <a:bodyPr wrap="square" rtlCol="0">
            <a:spAutoFit/>
          </a:bodyPr>
          <a:lstStyle/>
          <a:p>
            <a:r>
              <a:rPr lang="en-US" sz="1100" b="1" dirty="0" err="1"/>
              <a:t>mappedBy</a:t>
            </a:r>
            <a:r>
              <a:rPr lang="en-US" sz="1100" dirty="0"/>
              <a:t> indicates link to </a:t>
            </a:r>
            <a:r>
              <a:rPr lang="en-US" sz="1100" b="1" dirty="0"/>
              <a:t>category</a:t>
            </a:r>
            <a:r>
              <a:rPr lang="en-US" sz="1100" dirty="0"/>
              <a:t> </a:t>
            </a:r>
            <a:r>
              <a:rPr lang="en-US" sz="1100"/>
              <a:t>object in the </a:t>
            </a:r>
            <a:r>
              <a:rPr lang="en-US" sz="1100" b="1"/>
              <a:t>Item</a:t>
            </a:r>
            <a:r>
              <a:rPr lang="en-US" sz="1100"/>
              <a:t> class.</a:t>
            </a:r>
            <a:endParaRPr lang="en-SG" sz="1100"/>
          </a:p>
        </p:txBody>
      </p:sp>
      <p:sp>
        <p:nvSpPr>
          <p:cNvPr id="10" name="TextBox 9">
            <a:extLst>
              <a:ext uri="{FF2B5EF4-FFF2-40B4-BE49-F238E27FC236}">
                <a16:creationId xmlns:a16="http://schemas.microsoft.com/office/drawing/2014/main" id="{E3546EBF-8EFA-449A-94BB-E6F77729663B}"/>
              </a:ext>
            </a:extLst>
          </p:cNvPr>
          <p:cNvSpPr txBox="1"/>
          <p:nvPr/>
        </p:nvSpPr>
        <p:spPr>
          <a:xfrm>
            <a:off x="4739704" y="967588"/>
            <a:ext cx="2585022" cy="430887"/>
          </a:xfrm>
          <a:prstGeom prst="rect">
            <a:avLst/>
          </a:prstGeom>
          <a:noFill/>
          <a:ln>
            <a:solidFill>
              <a:srgbClr val="FF0000"/>
            </a:solidFill>
          </a:ln>
        </p:spPr>
        <p:txBody>
          <a:bodyPr wrap="square" rtlCol="0">
            <a:spAutoFit/>
          </a:bodyPr>
          <a:lstStyle/>
          <a:p>
            <a:r>
              <a:rPr lang="en-US" sz="1100" b="1" dirty="0"/>
              <a:t>@</a:t>
            </a:r>
            <a:r>
              <a:rPr lang="en-US" sz="1100" b="1" dirty="0" err="1"/>
              <a:t>JoinColumn</a:t>
            </a:r>
            <a:r>
              <a:rPr lang="en-US" sz="1100" b="1"/>
              <a:t> </a:t>
            </a:r>
            <a:r>
              <a:rPr lang="en-US" sz="1100"/>
              <a:t> defines the column to join the </a:t>
            </a:r>
            <a:r>
              <a:rPr lang="en-US" sz="1100" b="1"/>
              <a:t>category</a:t>
            </a:r>
            <a:r>
              <a:rPr lang="en-US" sz="1100"/>
              <a:t> and </a:t>
            </a:r>
            <a:r>
              <a:rPr lang="en-US" sz="1100" b="1"/>
              <a:t>item</a:t>
            </a:r>
            <a:r>
              <a:rPr lang="en-US" sz="1100"/>
              <a:t> tables.</a:t>
            </a:r>
            <a:endParaRPr lang="en-SG" sz="1100"/>
          </a:p>
        </p:txBody>
      </p:sp>
      <p:sp>
        <p:nvSpPr>
          <p:cNvPr id="11" name="TextBox 10">
            <a:extLst>
              <a:ext uri="{FF2B5EF4-FFF2-40B4-BE49-F238E27FC236}">
                <a16:creationId xmlns:a16="http://schemas.microsoft.com/office/drawing/2014/main" id="{8575A0B1-DF1F-44E8-B184-E7F13440A7A6}"/>
              </a:ext>
            </a:extLst>
          </p:cNvPr>
          <p:cNvSpPr txBox="1"/>
          <p:nvPr/>
        </p:nvSpPr>
        <p:spPr>
          <a:xfrm>
            <a:off x="838200" y="1466850"/>
            <a:ext cx="3276600" cy="430887"/>
          </a:xfrm>
          <a:prstGeom prst="rect">
            <a:avLst/>
          </a:prstGeom>
          <a:noFill/>
          <a:ln>
            <a:solidFill>
              <a:srgbClr val="FF0000"/>
            </a:solidFill>
          </a:ln>
        </p:spPr>
        <p:txBody>
          <a:bodyPr wrap="square" rtlCol="0">
            <a:spAutoFit/>
          </a:bodyPr>
          <a:lstStyle/>
          <a:p>
            <a:r>
              <a:rPr lang="en-US" sz="1100" dirty="0"/>
              <a:t>The </a:t>
            </a:r>
            <a:r>
              <a:rPr lang="en-US" sz="1100" b="1" dirty="0"/>
              <a:t>@</a:t>
            </a:r>
            <a:r>
              <a:rPr lang="en-US" sz="1100" b="1" dirty="0" err="1"/>
              <a:t>OneToMany</a:t>
            </a:r>
            <a:r>
              <a:rPr lang="en-US" sz="1100" b="1" dirty="0"/>
              <a:t> </a:t>
            </a:r>
            <a:r>
              <a:rPr lang="en-US" sz="1100" dirty="0"/>
              <a:t>and </a:t>
            </a:r>
            <a:r>
              <a:rPr lang="en-US" sz="1100" b="1" dirty="0"/>
              <a:t>@</a:t>
            </a:r>
            <a:r>
              <a:rPr lang="en-US" sz="1100" b="1" dirty="0" err="1"/>
              <a:t>ManyToOne</a:t>
            </a:r>
            <a:r>
              <a:rPr lang="en-US" sz="1100" b="1"/>
              <a:t> </a:t>
            </a:r>
            <a:r>
              <a:rPr lang="en-US" sz="1100"/>
              <a:t>describes the relationship between the 2 entities.</a:t>
            </a:r>
            <a:endParaRPr lang="en-SG" sz="1100"/>
          </a:p>
        </p:txBody>
      </p:sp>
      <p:sp>
        <p:nvSpPr>
          <p:cNvPr id="12" name="Rectangle 11">
            <a:extLst>
              <a:ext uri="{FF2B5EF4-FFF2-40B4-BE49-F238E27FC236}">
                <a16:creationId xmlns:a16="http://schemas.microsoft.com/office/drawing/2014/main" id="{432376AC-1FAE-454E-8F6D-0A4912CBBAB8}"/>
              </a:ext>
            </a:extLst>
          </p:cNvPr>
          <p:cNvSpPr/>
          <p:nvPr/>
        </p:nvSpPr>
        <p:spPr>
          <a:xfrm>
            <a:off x="1057275" y="4181475"/>
            <a:ext cx="733425" cy="16521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0D98A1D1-E1BA-4539-8406-F61DB5E69CF4}"/>
              </a:ext>
            </a:extLst>
          </p:cNvPr>
          <p:cNvSpPr/>
          <p:nvPr/>
        </p:nvSpPr>
        <p:spPr>
          <a:xfrm>
            <a:off x="5306689" y="4021657"/>
            <a:ext cx="761999" cy="1407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7CD0BEA-E5C2-4386-B6AD-89883D4C7A94}"/>
              </a:ext>
            </a:extLst>
          </p:cNvPr>
          <p:cNvSpPr/>
          <p:nvPr/>
        </p:nvSpPr>
        <p:spPr>
          <a:xfrm>
            <a:off x="5306403" y="4162424"/>
            <a:ext cx="2018323" cy="124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6" name="Straight Arrow Connector 15">
            <a:extLst>
              <a:ext uri="{FF2B5EF4-FFF2-40B4-BE49-F238E27FC236}">
                <a16:creationId xmlns:a16="http://schemas.microsoft.com/office/drawing/2014/main" id="{8632DEEC-A6ED-418E-8FD4-8D93A47B78FD}"/>
              </a:ext>
            </a:extLst>
          </p:cNvPr>
          <p:cNvCxnSpPr>
            <a:cxnSpLocks/>
            <a:stCxn id="11" idx="2"/>
            <a:endCxn id="12" idx="0"/>
          </p:cNvCxnSpPr>
          <p:nvPr/>
        </p:nvCxnSpPr>
        <p:spPr>
          <a:xfrm flipH="1">
            <a:off x="1423988" y="1897737"/>
            <a:ext cx="1052512" cy="22837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864D8B9-9CC3-4D5C-84E6-F3417006F1AD}"/>
              </a:ext>
            </a:extLst>
          </p:cNvPr>
          <p:cNvCxnSpPr>
            <a:cxnSpLocks/>
            <a:stCxn id="11" idx="2"/>
            <a:endCxn id="13" idx="1"/>
          </p:cNvCxnSpPr>
          <p:nvPr/>
        </p:nvCxnSpPr>
        <p:spPr>
          <a:xfrm>
            <a:off x="2476500" y="1897737"/>
            <a:ext cx="2830189" cy="2194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1F2EEFF-B432-48B4-B0CD-8C9A77A29C1D}"/>
              </a:ext>
            </a:extLst>
          </p:cNvPr>
          <p:cNvCxnSpPr>
            <a:cxnSpLocks/>
            <a:stCxn id="10" idx="2"/>
            <a:endCxn id="14" idx="0"/>
          </p:cNvCxnSpPr>
          <p:nvPr/>
        </p:nvCxnSpPr>
        <p:spPr>
          <a:xfrm>
            <a:off x="6032215" y="1398475"/>
            <a:ext cx="283350" cy="276394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E233EBE-1440-41A8-9F41-45B3449D356D}"/>
              </a:ext>
            </a:extLst>
          </p:cNvPr>
          <p:cNvCxnSpPr>
            <a:cxnSpLocks/>
            <a:stCxn id="9" idx="0"/>
            <a:endCxn id="7" idx="3"/>
          </p:cNvCxnSpPr>
          <p:nvPr/>
        </p:nvCxnSpPr>
        <p:spPr>
          <a:xfrm flipH="1" flipV="1">
            <a:off x="3276599" y="4264083"/>
            <a:ext cx="690564" cy="16190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FE4D94AF-B500-4ABA-B4D9-CA69041D6F9A}"/>
              </a:ext>
            </a:extLst>
          </p:cNvPr>
          <p:cNvSpPr/>
          <p:nvPr/>
        </p:nvSpPr>
        <p:spPr>
          <a:xfrm>
            <a:off x="1057275" y="4346244"/>
            <a:ext cx="1714500" cy="13750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8F54BFF0-63F7-441B-BCD0-04779B5BE991}"/>
              </a:ext>
            </a:extLst>
          </p:cNvPr>
          <p:cNvSpPr txBox="1"/>
          <p:nvPr/>
        </p:nvSpPr>
        <p:spPr>
          <a:xfrm>
            <a:off x="170616" y="5244081"/>
            <a:ext cx="2305883" cy="1015663"/>
          </a:xfrm>
          <a:prstGeom prst="rect">
            <a:avLst/>
          </a:prstGeom>
          <a:noFill/>
          <a:ln>
            <a:solidFill>
              <a:srgbClr val="FF0000"/>
            </a:solidFill>
          </a:ln>
        </p:spPr>
        <p:txBody>
          <a:bodyPr wrap="square" rtlCol="0">
            <a:spAutoFit/>
          </a:bodyPr>
          <a:lstStyle/>
          <a:p>
            <a:r>
              <a:rPr lang="en-US" sz="1000" dirty="0"/>
              <a:t>A </a:t>
            </a:r>
            <a:r>
              <a:rPr lang="en-US" sz="1000" b="1" dirty="0"/>
              <a:t>Set</a:t>
            </a:r>
            <a:r>
              <a:rPr lang="en-US" sz="1000" dirty="0"/>
              <a:t> is a collection that does not contain any duplicate objects. In this case, </a:t>
            </a:r>
            <a:r>
              <a:rPr lang="en-US" sz="1000" b="1" dirty="0"/>
              <a:t>items</a:t>
            </a:r>
            <a:r>
              <a:rPr lang="en-US" sz="1000" dirty="0"/>
              <a:t> will not contain any duplicate </a:t>
            </a:r>
            <a:r>
              <a:rPr lang="en-US" sz="1000" b="1" dirty="0"/>
              <a:t>Item</a:t>
            </a:r>
            <a:r>
              <a:rPr lang="en-US" sz="1000" dirty="0"/>
              <a:t> objects. The </a:t>
            </a:r>
            <a:r>
              <a:rPr lang="en-US" sz="1000" b="1" dirty="0"/>
              <a:t>@</a:t>
            </a:r>
            <a:r>
              <a:rPr lang="en-US" sz="1000" b="1" dirty="0" err="1"/>
              <a:t>OneToMany</a:t>
            </a:r>
            <a:r>
              <a:rPr lang="en-US" sz="1000" b="1" dirty="0"/>
              <a:t> </a:t>
            </a:r>
            <a:r>
              <a:rPr lang="en-US" sz="1000" dirty="0"/>
              <a:t>annotation will be applied </a:t>
            </a:r>
            <a:r>
              <a:rPr lang="en-US" sz="1000"/>
              <a:t>to </a:t>
            </a:r>
            <a:r>
              <a:rPr lang="en-US" sz="1000" b="1"/>
              <a:t>items.</a:t>
            </a:r>
            <a:endParaRPr lang="en-SG" sz="1000" b="1"/>
          </a:p>
        </p:txBody>
      </p:sp>
      <p:cxnSp>
        <p:nvCxnSpPr>
          <p:cNvPr id="33" name="Straight Arrow Connector 32">
            <a:extLst>
              <a:ext uri="{FF2B5EF4-FFF2-40B4-BE49-F238E27FC236}">
                <a16:creationId xmlns:a16="http://schemas.microsoft.com/office/drawing/2014/main" id="{430E62B6-A8F0-42D9-A0AD-7BCAC3E6EA41}"/>
              </a:ext>
            </a:extLst>
          </p:cNvPr>
          <p:cNvCxnSpPr>
            <a:cxnSpLocks/>
            <a:stCxn id="31" idx="0"/>
            <a:endCxn id="29" idx="2"/>
          </p:cNvCxnSpPr>
          <p:nvPr/>
        </p:nvCxnSpPr>
        <p:spPr>
          <a:xfrm flipV="1">
            <a:off x="1323558" y="4483750"/>
            <a:ext cx="590967" cy="7603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6E4A0FB-0B5C-4B1F-A571-C894147529B5}"/>
              </a:ext>
            </a:extLst>
          </p:cNvPr>
          <p:cNvSpPr txBox="1"/>
          <p:nvPr/>
        </p:nvSpPr>
        <p:spPr>
          <a:xfrm>
            <a:off x="6315564" y="5529908"/>
            <a:ext cx="2256936" cy="707886"/>
          </a:xfrm>
          <a:prstGeom prst="rect">
            <a:avLst/>
          </a:prstGeom>
          <a:solidFill>
            <a:schemeClr val="bg1"/>
          </a:solidFill>
          <a:ln>
            <a:solidFill>
              <a:srgbClr val="FF0000"/>
            </a:solidFill>
          </a:ln>
        </p:spPr>
        <p:txBody>
          <a:bodyPr wrap="square" rtlCol="0">
            <a:spAutoFit/>
          </a:bodyPr>
          <a:lstStyle/>
          <a:p>
            <a:r>
              <a:rPr lang="en-US" sz="1000" b="1" dirty="0"/>
              <a:t>Category</a:t>
            </a:r>
            <a:r>
              <a:rPr lang="en-US" sz="1000" dirty="0"/>
              <a:t> object added as a field here. The annotations </a:t>
            </a:r>
            <a:r>
              <a:rPr lang="en-US" sz="1000" b="1" dirty="0"/>
              <a:t>@</a:t>
            </a:r>
            <a:r>
              <a:rPr lang="en-US" sz="1000" b="1" dirty="0" err="1"/>
              <a:t>ManyToOne</a:t>
            </a:r>
            <a:r>
              <a:rPr lang="en-US" sz="1000" b="1" dirty="0"/>
              <a:t> </a:t>
            </a:r>
            <a:r>
              <a:rPr lang="en-US" sz="1000" dirty="0"/>
              <a:t>and </a:t>
            </a:r>
            <a:r>
              <a:rPr lang="en-US" sz="1000" b="1" dirty="0"/>
              <a:t>@</a:t>
            </a:r>
            <a:r>
              <a:rPr lang="en-US" sz="1000" b="1" dirty="0" err="1"/>
              <a:t>JoinColumn</a:t>
            </a:r>
            <a:r>
              <a:rPr lang="en-US" sz="1000" b="1" dirty="0"/>
              <a:t> </a:t>
            </a:r>
            <a:r>
              <a:rPr lang="en-US" sz="1000" dirty="0"/>
              <a:t>above will be applied to </a:t>
            </a:r>
            <a:r>
              <a:rPr lang="en-US" sz="1000" b="1" dirty="0"/>
              <a:t>category</a:t>
            </a:r>
            <a:r>
              <a:rPr lang="en-US" sz="1000" dirty="0"/>
              <a:t>.</a:t>
            </a:r>
            <a:endParaRPr lang="en-SG" sz="1000" dirty="0"/>
          </a:p>
        </p:txBody>
      </p:sp>
      <p:cxnSp>
        <p:nvCxnSpPr>
          <p:cNvPr id="38" name="Straight Arrow Connector 37">
            <a:extLst>
              <a:ext uri="{FF2B5EF4-FFF2-40B4-BE49-F238E27FC236}">
                <a16:creationId xmlns:a16="http://schemas.microsoft.com/office/drawing/2014/main" id="{18776D1B-ACAA-4460-BEEE-82FE13A62D01}"/>
              </a:ext>
            </a:extLst>
          </p:cNvPr>
          <p:cNvCxnSpPr>
            <a:cxnSpLocks/>
            <a:stCxn id="37" idx="0"/>
            <a:endCxn id="8" idx="2"/>
          </p:cNvCxnSpPr>
          <p:nvPr/>
        </p:nvCxnSpPr>
        <p:spPr>
          <a:xfrm flipH="1" flipV="1">
            <a:off x="6220314" y="4412094"/>
            <a:ext cx="1223718" cy="11178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7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29" grpId="0" animBg="1"/>
      <p:bldP spid="31"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56BA7-223D-480F-B164-DE66D23A1D50}"/>
              </a:ext>
            </a:extLst>
          </p:cNvPr>
          <p:cNvSpPr>
            <a:spLocks noGrp="1"/>
          </p:cNvSpPr>
          <p:nvPr>
            <p:ph type="sldNum" sz="quarter" idx="12"/>
          </p:nvPr>
        </p:nvSpPr>
        <p:spPr/>
        <p:txBody>
          <a:bodyPr/>
          <a:lstStyle/>
          <a:p>
            <a:fld id="{6767FADE-2612-3649-B495-F644A23F288B}" type="slidenum">
              <a:rPr lang="en-US" smtClean="0"/>
              <a:pPr/>
              <a:t>16</a:t>
            </a:fld>
            <a:endParaRPr lang="en-US"/>
          </a:p>
        </p:txBody>
      </p:sp>
      <p:sp>
        <p:nvSpPr>
          <p:cNvPr id="3" name="Title 2">
            <a:extLst>
              <a:ext uri="{FF2B5EF4-FFF2-40B4-BE49-F238E27FC236}">
                <a16:creationId xmlns:a16="http://schemas.microsoft.com/office/drawing/2014/main" id="{5B1B1354-774E-4CDE-B736-7ED4277469D5}"/>
              </a:ext>
            </a:extLst>
          </p:cNvPr>
          <p:cNvSpPr>
            <a:spLocks noGrp="1"/>
          </p:cNvSpPr>
          <p:nvPr>
            <p:ph type="title"/>
          </p:nvPr>
        </p:nvSpPr>
        <p:spPr>
          <a:xfrm>
            <a:off x="141826" y="155297"/>
            <a:ext cx="7476679" cy="622790"/>
          </a:xfrm>
        </p:spPr>
        <p:txBody>
          <a:bodyPr>
            <a:normAutofit fontScale="90000"/>
          </a:bodyPr>
          <a:lstStyle/>
          <a:p>
            <a:r>
              <a:rPr lang="en-US" dirty="0">
                <a:solidFill>
                  <a:schemeClr val="tx1"/>
                </a:solidFill>
                <a:latin typeface="Amasis MT Pro Black" panose="02040A04050005020304" pitchFamily="18" charset="0"/>
              </a:rPr>
              <a:t>RECALL - Creating header fragment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F82528A-2FDE-4A1A-9274-EBF73C35F6F8}"/>
              </a:ext>
            </a:extLst>
          </p:cNvPr>
          <p:cNvSpPr>
            <a:spLocks noGrp="1"/>
          </p:cNvSpPr>
          <p:nvPr>
            <p:ph sz="quarter" idx="13"/>
          </p:nvPr>
        </p:nvSpPr>
        <p:spPr>
          <a:xfrm>
            <a:off x="576387" y="1349405"/>
            <a:ext cx="7839958" cy="3980895"/>
          </a:xfrm>
        </p:spPr>
        <p:txBody>
          <a:bodyPr/>
          <a:lstStyle/>
          <a:p>
            <a:pPr>
              <a:buFont typeface="+mj-lt"/>
              <a:buAutoNum type="alphaLcParenR" startAt="3"/>
            </a:pPr>
            <a:r>
              <a:rPr lang="en-US" sz="2000" dirty="0">
                <a:latin typeface="Amasis MT Pro" panose="02040504050005020304" pitchFamily="18" charset="0"/>
              </a:rPr>
              <a:t>From </a:t>
            </a:r>
            <a:r>
              <a:rPr lang="en-US" sz="2000" b="1" dirty="0">
                <a:latin typeface="Amasis MT Pro" panose="02040504050005020304" pitchFamily="18" charset="0"/>
              </a:rPr>
              <a:t>index.html</a:t>
            </a:r>
            <a:r>
              <a:rPr lang="en-US" sz="2000" dirty="0">
                <a:latin typeface="Amasis MT Pro" panose="02040504050005020304" pitchFamily="18" charset="0"/>
              </a:rPr>
              <a:t>, copy the header HTML code and paste it inside </a:t>
            </a:r>
            <a:r>
              <a:rPr lang="en-US" sz="2000" b="1" dirty="0">
                <a:latin typeface="Amasis MT Pro" panose="02040504050005020304" pitchFamily="18" charset="0"/>
              </a:rPr>
              <a:t>header.html</a:t>
            </a:r>
            <a:r>
              <a:rPr lang="en-US" sz="2000" dirty="0">
                <a:latin typeface="Amasis MT Pro" panose="02040504050005020304" pitchFamily="18" charset="0"/>
              </a:rPr>
              <a:t>.</a:t>
            </a:r>
          </a:p>
          <a:p>
            <a:pPr>
              <a:buFont typeface="+mj-lt"/>
              <a:buAutoNum type="alphaLcParenR" startAt="3"/>
            </a:pPr>
            <a:r>
              <a:rPr lang="en-US" sz="2000" dirty="0">
                <a:latin typeface="Amasis MT Pro" panose="02040504050005020304" pitchFamily="18" charset="0"/>
              </a:rPr>
              <a:t>In </a:t>
            </a:r>
            <a:r>
              <a:rPr lang="en-US" sz="2000" b="1" dirty="0">
                <a:latin typeface="Amasis MT Pro" panose="02040504050005020304" pitchFamily="18" charset="0"/>
              </a:rPr>
              <a:t>index.html</a:t>
            </a:r>
            <a:r>
              <a:rPr lang="en-US" sz="2000" dirty="0">
                <a:latin typeface="Amasis MT Pro" panose="02040504050005020304" pitchFamily="18" charset="0"/>
              </a:rPr>
              <a:t>, replace the header code with the reference to the fragment as shown.</a:t>
            </a:r>
          </a:p>
          <a:p>
            <a:endParaRPr lang="en-SG" sz="1800" dirty="0">
              <a:latin typeface="Amasis MT Pro" panose="02040504050005020304" pitchFamily="18" charset="0"/>
            </a:endParaRPr>
          </a:p>
        </p:txBody>
      </p:sp>
      <p:pic>
        <p:nvPicPr>
          <p:cNvPr id="5" name="Picture 4">
            <a:extLst>
              <a:ext uri="{FF2B5EF4-FFF2-40B4-BE49-F238E27FC236}">
                <a16:creationId xmlns:a16="http://schemas.microsoft.com/office/drawing/2014/main" id="{F1ADEDE0-C6D5-4A08-A535-CE3110494861}"/>
              </a:ext>
            </a:extLst>
          </p:cNvPr>
          <p:cNvPicPr>
            <a:picLocks noChangeAspect="1"/>
          </p:cNvPicPr>
          <p:nvPr/>
        </p:nvPicPr>
        <p:blipFill>
          <a:blip r:embed="rId2"/>
          <a:stretch>
            <a:fillRect/>
          </a:stretch>
        </p:blipFill>
        <p:spPr>
          <a:xfrm>
            <a:off x="251760" y="2909153"/>
            <a:ext cx="5701925" cy="3268543"/>
          </a:xfrm>
          <a:prstGeom prst="rect">
            <a:avLst/>
          </a:prstGeom>
          <a:ln>
            <a:solidFill>
              <a:schemeClr val="tx1"/>
            </a:solidFill>
          </a:ln>
        </p:spPr>
      </p:pic>
      <p:pic>
        <p:nvPicPr>
          <p:cNvPr id="6" name="Picture 5">
            <a:extLst>
              <a:ext uri="{FF2B5EF4-FFF2-40B4-BE49-F238E27FC236}">
                <a16:creationId xmlns:a16="http://schemas.microsoft.com/office/drawing/2014/main" id="{A79FC055-465B-4E24-A15C-522893A5105D}"/>
              </a:ext>
            </a:extLst>
          </p:cNvPr>
          <p:cNvPicPr>
            <a:picLocks noChangeAspect="1"/>
          </p:cNvPicPr>
          <p:nvPr/>
        </p:nvPicPr>
        <p:blipFill>
          <a:blip r:embed="rId3"/>
          <a:stretch>
            <a:fillRect/>
          </a:stretch>
        </p:blipFill>
        <p:spPr>
          <a:xfrm>
            <a:off x="5408936" y="3429000"/>
            <a:ext cx="3663745" cy="1525621"/>
          </a:xfrm>
          <a:prstGeom prst="rect">
            <a:avLst/>
          </a:prstGeom>
          <a:ln>
            <a:solidFill>
              <a:schemeClr val="tx1"/>
            </a:solidFill>
          </a:ln>
        </p:spPr>
      </p:pic>
      <p:sp>
        <p:nvSpPr>
          <p:cNvPr id="7" name="Rectangle 6">
            <a:extLst>
              <a:ext uri="{FF2B5EF4-FFF2-40B4-BE49-F238E27FC236}">
                <a16:creationId xmlns:a16="http://schemas.microsoft.com/office/drawing/2014/main" id="{FB8A5148-811B-4150-A632-BA6E7476CB29}"/>
              </a:ext>
            </a:extLst>
          </p:cNvPr>
          <p:cNvSpPr/>
          <p:nvPr/>
        </p:nvSpPr>
        <p:spPr>
          <a:xfrm>
            <a:off x="1030112" y="4448175"/>
            <a:ext cx="2779888" cy="20002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99E5B1E3-CC4F-48BA-B5CA-E96D5383F13C}"/>
              </a:ext>
            </a:extLst>
          </p:cNvPr>
          <p:cNvCxnSpPr>
            <a:cxnSpLocks/>
            <a:stCxn id="7" idx="3"/>
          </p:cNvCxnSpPr>
          <p:nvPr/>
        </p:nvCxnSpPr>
        <p:spPr>
          <a:xfrm flipV="1">
            <a:off x="3810000" y="4296586"/>
            <a:ext cx="2076275" cy="2516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C44B8C2-4365-4132-8F90-FF2780DA2E3C}"/>
              </a:ext>
            </a:extLst>
          </p:cNvPr>
          <p:cNvSpPr txBox="1"/>
          <p:nvPr/>
        </p:nvSpPr>
        <p:spPr>
          <a:xfrm>
            <a:off x="6214168" y="5168630"/>
            <a:ext cx="2678072" cy="938719"/>
          </a:xfrm>
          <a:prstGeom prst="rect">
            <a:avLst/>
          </a:prstGeom>
          <a:noFill/>
          <a:ln>
            <a:solidFill>
              <a:srgbClr val="FF0000"/>
            </a:solidFill>
          </a:ln>
        </p:spPr>
        <p:txBody>
          <a:bodyPr wrap="square" rtlCol="0">
            <a:spAutoFit/>
          </a:bodyPr>
          <a:lstStyle/>
          <a:p>
            <a:r>
              <a:rPr lang="en-US" sz="1100" dirty="0"/>
              <a:t>Note that the mappings here are handled automatically by </a:t>
            </a:r>
            <a:r>
              <a:rPr lang="en-US" sz="1100" dirty="0" err="1"/>
              <a:t>Thymeleaf</a:t>
            </a:r>
            <a:r>
              <a:rPr lang="en-US" sz="1100"/>
              <a:t>. </a:t>
            </a:r>
          </a:p>
          <a:p>
            <a:endParaRPr lang="en-US" sz="1100" dirty="0"/>
          </a:p>
          <a:p>
            <a:r>
              <a:rPr lang="en-US" sz="1100" dirty="0"/>
              <a:t>We do not need to create the mappings ourselves in the controllers.</a:t>
            </a:r>
            <a:endParaRPr lang="en-SG" sz="1100"/>
          </a:p>
        </p:txBody>
      </p:sp>
      <p:cxnSp>
        <p:nvCxnSpPr>
          <p:cNvPr id="14" name="Straight Arrow Connector 13">
            <a:extLst>
              <a:ext uri="{FF2B5EF4-FFF2-40B4-BE49-F238E27FC236}">
                <a16:creationId xmlns:a16="http://schemas.microsoft.com/office/drawing/2014/main" id="{05875702-7180-4C5B-A989-291BAC873061}"/>
              </a:ext>
            </a:extLst>
          </p:cNvPr>
          <p:cNvCxnSpPr>
            <a:stCxn id="12" idx="1"/>
          </p:cNvCxnSpPr>
          <p:nvPr/>
        </p:nvCxnSpPr>
        <p:spPr>
          <a:xfrm flipH="1" flipV="1">
            <a:off x="2857500" y="4648200"/>
            <a:ext cx="3356668" cy="9897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27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7D223-31D7-4E2C-9EA7-B3541E8D7E31}"/>
              </a:ext>
            </a:extLst>
          </p:cNvPr>
          <p:cNvSpPr>
            <a:spLocks noGrp="1"/>
          </p:cNvSpPr>
          <p:nvPr>
            <p:ph type="sldNum" sz="quarter" idx="12"/>
          </p:nvPr>
        </p:nvSpPr>
        <p:spPr>
          <a:xfrm>
            <a:off x="7380328" y="6440969"/>
            <a:ext cx="2133600" cy="365125"/>
          </a:xfrm>
        </p:spPr>
        <p:txBody>
          <a:bodyPr/>
          <a:lstStyle/>
          <a:p>
            <a:fld id="{6767FADE-2612-3649-B495-F644A23F288B}" type="slidenum">
              <a:rPr lang="en-US" smtClean="0"/>
              <a:pPr/>
              <a:t>17</a:t>
            </a:fld>
            <a:endParaRPr lang="en-US"/>
          </a:p>
        </p:txBody>
      </p:sp>
      <p:sp>
        <p:nvSpPr>
          <p:cNvPr id="3" name="Title 2">
            <a:extLst>
              <a:ext uri="{FF2B5EF4-FFF2-40B4-BE49-F238E27FC236}">
                <a16:creationId xmlns:a16="http://schemas.microsoft.com/office/drawing/2014/main" id="{204780F0-5CA2-4D51-B768-EC9EEB033931}"/>
              </a:ext>
            </a:extLst>
          </p:cNvPr>
          <p:cNvSpPr>
            <a:spLocks noGrp="1"/>
          </p:cNvSpPr>
          <p:nvPr>
            <p:ph type="title"/>
          </p:nvPr>
        </p:nvSpPr>
        <p:spPr>
          <a:xfrm>
            <a:off x="51692" y="30212"/>
            <a:ext cx="6211928" cy="604593"/>
          </a:xfrm>
        </p:spPr>
        <p:txBody>
          <a:bodyPr/>
          <a:lstStyle/>
          <a:p>
            <a:r>
              <a:rPr lang="en-US" dirty="0">
                <a:solidFill>
                  <a:schemeClr val="tx1"/>
                </a:solidFill>
                <a:latin typeface="Amasis MT Pro Black" panose="02040A04050005020304" pitchFamily="18" charset="0"/>
              </a:rPr>
              <a:t>RECALL - Uploading Images</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E1660F30-F992-4084-9E21-F799476A364C}"/>
              </a:ext>
            </a:extLst>
          </p:cNvPr>
          <p:cNvPicPr>
            <a:picLocks noChangeAspect="1"/>
          </p:cNvPicPr>
          <p:nvPr/>
        </p:nvPicPr>
        <p:blipFill>
          <a:blip r:embed="rId2"/>
          <a:stretch>
            <a:fillRect/>
          </a:stretch>
        </p:blipFill>
        <p:spPr>
          <a:xfrm>
            <a:off x="579987" y="1681165"/>
            <a:ext cx="5155338" cy="402368"/>
          </a:xfrm>
          <a:prstGeom prst="rect">
            <a:avLst/>
          </a:prstGeom>
          <a:ln>
            <a:solidFill>
              <a:schemeClr val="tx1"/>
            </a:solidFill>
          </a:ln>
        </p:spPr>
      </p:pic>
      <p:pic>
        <p:nvPicPr>
          <p:cNvPr id="7" name="Picture 6">
            <a:extLst>
              <a:ext uri="{FF2B5EF4-FFF2-40B4-BE49-F238E27FC236}">
                <a16:creationId xmlns:a16="http://schemas.microsoft.com/office/drawing/2014/main" id="{24536188-29B3-4488-936E-5222958DE4E3}"/>
              </a:ext>
            </a:extLst>
          </p:cNvPr>
          <p:cNvPicPr>
            <a:picLocks noChangeAspect="1"/>
          </p:cNvPicPr>
          <p:nvPr/>
        </p:nvPicPr>
        <p:blipFill rotWithShape="1">
          <a:blip r:embed="rId3"/>
          <a:srcRect l="14100" t="59847"/>
          <a:stretch/>
        </p:blipFill>
        <p:spPr>
          <a:xfrm>
            <a:off x="1970613" y="814314"/>
            <a:ext cx="6507777" cy="715619"/>
          </a:xfrm>
          <a:prstGeom prst="rect">
            <a:avLst/>
          </a:prstGeom>
          <a:ln>
            <a:solidFill>
              <a:schemeClr val="tx1"/>
            </a:solidFill>
          </a:ln>
        </p:spPr>
      </p:pic>
      <p:pic>
        <p:nvPicPr>
          <p:cNvPr id="8" name="Picture 7">
            <a:extLst>
              <a:ext uri="{FF2B5EF4-FFF2-40B4-BE49-F238E27FC236}">
                <a16:creationId xmlns:a16="http://schemas.microsoft.com/office/drawing/2014/main" id="{24CF4A51-DBEC-480F-AD8B-189451D2F8A4}"/>
              </a:ext>
            </a:extLst>
          </p:cNvPr>
          <p:cNvPicPr>
            <a:picLocks noChangeAspect="1"/>
          </p:cNvPicPr>
          <p:nvPr/>
        </p:nvPicPr>
        <p:blipFill>
          <a:blip r:embed="rId4"/>
          <a:stretch>
            <a:fillRect/>
          </a:stretch>
        </p:blipFill>
        <p:spPr>
          <a:xfrm>
            <a:off x="824501" y="2210849"/>
            <a:ext cx="5565357" cy="4073054"/>
          </a:xfrm>
          <a:prstGeom prst="rect">
            <a:avLst/>
          </a:prstGeom>
          <a:ln>
            <a:solidFill>
              <a:schemeClr val="tx1"/>
            </a:solidFill>
          </a:ln>
        </p:spPr>
      </p:pic>
      <p:sp>
        <p:nvSpPr>
          <p:cNvPr id="9" name="Rectangle 8">
            <a:extLst>
              <a:ext uri="{FF2B5EF4-FFF2-40B4-BE49-F238E27FC236}">
                <a16:creationId xmlns:a16="http://schemas.microsoft.com/office/drawing/2014/main" id="{C98C10DD-7846-48D5-B948-1147771CA319}"/>
              </a:ext>
            </a:extLst>
          </p:cNvPr>
          <p:cNvSpPr/>
          <p:nvPr/>
        </p:nvSpPr>
        <p:spPr>
          <a:xfrm>
            <a:off x="2218266" y="1808481"/>
            <a:ext cx="1154853" cy="2336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4C26C21A-C4E6-4047-B863-7D7E48C827F5}"/>
              </a:ext>
            </a:extLst>
          </p:cNvPr>
          <p:cNvSpPr/>
          <p:nvPr/>
        </p:nvSpPr>
        <p:spPr>
          <a:xfrm>
            <a:off x="2722880" y="2321875"/>
            <a:ext cx="1473200" cy="2336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F66D2C7F-B6FE-45AB-86DE-95B9C1B79CF7}"/>
              </a:ext>
            </a:extLst>
          </p:cNvPr>
          <p:cNvPicPr>
            <a:picLocks noChangeAspect="1"/>
          </p:cNvPicPr>
          <p:nvPr/>
        </p:nvPicPr>
        <p:blipFill>
          <a:blip r:embed="rId5"/>
          <a:stretch>
            <a:fillRect/>
          </a:stretch>
        </p:blipFill>
        <p:spPr>
          <a:xfrm>
            <a:off x="5191760" y="2878030"/>
            <a:ext cx="3550790" cy="1361756"/>
          </a:xfrm>
          <a:prstGeom prst="rect">
            <a:avLst/>
          </a:prstGeom>
          <a:ln>
            <a:solidFill>
              <a:schemeClr val="tx1"/>
            </a:solidFill>
          </a:ln>
        </p:spPr>
      </p:pic>
      <p:sp>
        <p:nvSpPr>
          <p:cNvPr id="12" name="TextBox 11">
            <a:extLst>
              <a:ext uri="{FF2B5EF4-FFF2-40B4-BE49-F238E27FC236}">
                <a16:creationId xmlns:a16="http://schemas.microsoft.com/office/drawing/2014/main" id="{DE20FC70-8F95-4149-BC29-BB4A5689731F}"/>
              </a:ext>
            </a:extLst>
          </p:cNvPr>
          <p:cNvSpPr txBox="1"/>
          <p:nvPr/>
        </p:nvSpPr>
        <p:spPr>
          <a:xfrm>
            <a:off x="167233" y="2671651"/>
            <a:ext cx="1610767" cy="600164"/>
          </a:xfrm>
          <a:prstGeom prst="rect">
            <a:avLst/>
          </a:prstGeom>
          <a:solidFill>
            <a:schemeClr val="bg1"/>
          </a:solidFill>
          <a:ln>
            <a:solidFill>
              <a:srgbClr val="FF0000"/>
            </a:solidFill>
          </a:ln>
        </p:spPr>
        <p:txBody>
          <a:bodyPr wrap="square" rtlCol="0">
            <a:spAutoFit/>
          </a:bodyPr>
          <a:lstStyle/>
          <a:p>
            <a:pPr algn="ctr"/>
            <a:r>
              <a:rPr lang="en-US" sz="1100" dirty="0"/>
              <a:t>2. Input name and requested param name must match</a:t>
            </a:r>
            <a:endParaRPr lang="en-SG" sz="1100" dirty="0"/>
          </a:p>
        </p:txBody>
      </p:sp>
      <p:sp>
        <p:nvSpPr>
          <p:cNvPr id="13" name="TextBox 12">
            <a:extLst>
              <a:ext uri="{FF2B5EF4-FFF2-40B4-BE49-F238E27FC236}">
                <a16:creationId xmlns:a16="http://schemas.microsoft.com/office/drawing/2014/main" id="{CCBA72E7-E140-4F2B-9680-531831C318F9}"/>
              </a:ext>
            </a:extLst>
          </p:cNvPr>
          <p:cNvSpPr txBox="1"/>
          <p:nvPr/>
        </p:nvSpPr>
        <p:spPr>
          <a:xfrm>
            <a:off x="5140547" y="1959403"/>
            <a:ext cx="3220764" cy="447931"/>
          </a:xfrm>
          <a:prstGeom prst="rect">
            <a:avLst/>
          </a:prstGeom>
          <a:noFill/>
          <a:ln>
            <a:solidFill>
              <a:srgbClr val="FF0000"/>
            </a:solidFill>
          </a:ln>
        </p:spPr>
        <p:txBody>
          <a:bodyPr wrap="square" rtlCol="0">
            <a:spAutoFit/>
          </a:bodyPr>
          <a:lstStyle/>
          <a:p>
            <a:pPr algn="ctr"/>
            <a:r>
              <a:rPr lang="en-US" sz="1100" dirty="0"/>
              <a:t>1. The </a:t>
            </a:r>
            <a:r>
              <a:rPr lang="en-US" sz="1100" b="1" dirty="0" err="1"/>
              <a:t>enctype</a:t>
            </a:r>
            <a:r>
              <a:rPr lang="en-US" sz="1100" dirty="0"/>
              <a:t> must be set to </a:t>
            </a:r>
            <a:r>
              <a:rPr lang="en-US" sz="1100" b="1" dirty="0"/>
              <a:t>multipart/form-data</a:t>
            </a:r>
            <a:r>
              <a:rPr lang="en-US" sz="1100" dirty="0"/>
              <a:t> if we have any input of type </a:t>
            </a:r>
            <a:r>
              <a:rPr lang="en-US" sz="1100" b="1" dirty="0"/>
              <a:t>file</a:t>
            </a:r>
            <a:r>
              <a:rPr lang="en-US" sz="1100" dirty="0"/>
              <a:t>.</a:t>
            </a:r>
            <a:endParaRPr lang="en-SG" sz="1100" dirty="0"/>
          </a:p>
        </p:txBody>
      </p:sp>
      <p:sp>
        <p:nvSpPr>
          <p:cNvPr id="14" name="Rectangle 13">
            <a:extLst>
              <a:ext uri="{FF2B5EF4-FFF2-40B4-BE49-F238E27FC236}">
                <a16:creationId xmlns:a16="http://schemas.microsoft.com/office/drawing/2014/main" id="{377F5C96-1797-4554-9A48-8A7F2BDA2F2F}"/>
              </a:ext>
            </a:extLst>
          </p:cNvPr>
          <p:cNvSpPr/>
          <p:nvPr/>
        </p:nvSpPr>
        <p:spPr>
          <a:xfrm>
            <a:off x="6230554" y="814313"/>
            <a:ext cx="2247835" cy="19382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5E73646A-4951-43BB-9098-8B2ABD2595EE}"/>
              </a:ext>
            </a:extLst>
          </p:cNvPr>
          <p:cNvSpPr/>
          <p:nvPr/>
        </p:nvSpPr>
        <p:spPr>
          <a:xfrm>
            <a:off x="1380067" y="1815606"/>
            <a:ext cx="795867" cy="2336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1B8DFF4E-D13B-40B3-8DC2-BA5BF95C56DF}"/>
              </a:ext>
            </a:extLst>
          </p:cNvPr>
          <p:cNvSpPr/>
          <p:nvPr/>
        </p:nvSpPr>
        <p:spPr>
          <a:xfrm>
            <a:off x="5191760" y="3953420"/>
            <a:ext cx="1920240" cy="22741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FA7D7E6E-CF19-4C8C-8B65-FA623D7E184E}"/>
              </a:ext>
            </a:extLst>
          </p:cNvPr>
          <p:cNvSpPr/>
          <p:nvPr/>
        </p:nvSpPr>
        <p:spPr>
          <a:xfrm>
            <a:off x="1335996" y="3953419"/>
            <a:ext cx="2860084" cy="13598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2E2DFBA1-0DB4-4EEB-821B-E3185337A4C2}"/>
              </a:ext>
            </a:extLst>
          </p:cNvPr>
          <p:cNvSpPr/>
          <p:nvPr/>
        </p:nvSpPr>
        <p:spPr>
          <a:xfrm>
            <a:off x="1335996" y="4977600"/>
            <a:ext cx="2860084" cy="13598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4" name="Straight Arrow Connector 23">
            <a:extLst>
              <a:ext uri="{FF2B5EF4-FFF2-40B4-BE49-F238E27FC236}">
                <a16:creationId xmlns:a16="http://schemas.microsoft.com/office/drawing/2014/main" id="{CB31DB23-FE03-4B0F-B87F-25086D8A54C1}"/>
              </a:ext>
            </a:extLst>
          </p:cNvPr>
          <p:cNvCxnSpPr>
            <a:stCxn id="18" idx="1"/>
            <a:endCxn id="19" idx="3"/>
          </p:cNvCxnSpPr>
          <p:nvPr/>
        </p:nvCxnSpPr>
        <p:spPr>
          <a:xfrm flipH="1" flipV="1">
            <a:off x="4196080" y="4021410"/>
            <a:ext cx="995680" cy="457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5639A48-5879-456A-8243-3D334513E384}"/>
              </a:ext>
            </a:extLst>
          </p:cNvPr>
          <p:cNvCxnSpPr>
            <a:cxnSpLocks/>
            <a:stCxn id="18" idx="1"/>
            <a:endCxn id="20" idx="3"/>
          </p:cNvCxnSpPr>
          <p:nvPr/>
        </p:nvCxnSpPr>
        <p:spPr>
          <a:xfrm flipH="1">
            <a:off x="4196080" y="4067130"/>
            <a:ext cx="995680" cy="9784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1AAA666-6DDE-4795-BC2E-6E13C2ADD7C5}"/>
              </a:ext>
            </a:extLst>
          </p:cNvPr>
          <p:cNvCxnSpPr>
            <a:stCxn id="13" idx="3"/>
            <a:endCxn id="14" idx="0"/>
          </p:cNvCxnSpPr>
          <p:nvPr/>
        </p:nvCxnSpPr>
        <p:spPr>
          <a:xfrm flipH="1" flipV="1">
            <a:off x="7354472" y="814313"/>
            <a:ext cx="1006839" cy="13690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BA8F0AE-0E33-420E-9D31-4C88CFE35B72}"/>
              </a:ext>
            </a:extLst>
          </p:cNvPr>
          <p:cNvCxnSpPr>
            <a:cxnSpLocks/>
            <a:stCxn id="13" idx="1"/>
          </p:cNvCxnSpPr>
          <p:nvPr/>
        </p:nvCxnSpPr>
        <p:spPr>
          <a:xfrm flipH="1" flipV="1">
            <a:off x="1923994" y="2042161"/>
            <a:ext cx="3216553" cy="1412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9C349FC6-1123-4FD7-B8E7-AD2681772F75}"/>
              </a:ext>
            </a:extLst>
          </p:cNvPr>
          <p:cNvCxnSpPr>
            <a:cxnSpLocks/>
            <a:endCxn id="9" idx="2"/>
          </p:cNvCxnSpPr>
          <p:nvPr/>
        </p:nvCxnSpPr>
        <p:spPr>
          <a:xfrm flipV="1">
            <a:off x="1778000" y="2042161"/>
            <a:ext cx="1017693" cy="92957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9252EBD-DC18-42D7-97B5-4EEA818AC7D2}"/>
              </a:ext>
            </a:extLst>
          </p:cNvPr>
          <p:cNvCxnSpPr>
            <a:stCxn id="12" idx="3"/>
            <a:endCxn id="10" idx="1"/>
          </p:cNvCxnSpPr>
          <p:nvPr/>
        </p:nvCxnSpPr>
        <p:spPr>
          <a:xfrm flipV="1">
            <a:off x="1778000" y="2438715"/>
            <a:ext cx="944880" cy="5330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F0F2E0B-E13B-42AE-8D6A-D640CCABE64C}"/>
              </a:ext>
            </a:extLst>
          </p:cNvPr>
          <p:cNvSpPr txBox="1"/>
          <p:nvPr/>
        </p:nvSpPr>
        <p:spPr>
          <a:xfrm>
            <a:off x="6760820" y="4719010"/>
            <a:ext cx="2273113" cy="938719"/>
          </a:xfrm>
          <a:prstGeom prst="rect">
            <a:avLst/>
          </a:prstGeom>
          <a:solidFill>
            <a:schemeClr val="bg1"/>
          </a:solidFill>
          <a:ln>
            <a:solidFill>
              <a:srgbClr val="FF0000"/>
            </a:solidFill>
          </a:ln>
        </p:spPr>
        <p:txBody>
          <a:bodyPr wrap="square" rtlCol="0">
            <a:spAutoFit/>
          </a:bodyPr>
          <a:lstStyle/>
          <a:p>
            <a:pPr algn="ctr"/>
            <a:r>
              <a:rPr lang="en-US" sz="1100" dirty="0"/>
              <a:t>3. The id here is 5 as we already have 4 items added previously. The id may be different for you depending on how many items you added before this exercise.</a:t>
            </a:r>
            <a:endParaRPr lang="en-SG" sz="1100" dirty="0"/>
          </a:p>
        </p:txBody>
      </p:sp>
      <p:cxnSp>
        <p:nvCxnSpPr>
          <p:cNvPr id="43" name="Straight Arrow Connector 42">
            <a:extLst>
              <a:ext uri="{FF2B5EF4-FFF2-40B4-BE49-F238E27FC236}">
                <a16:creationId xmlns:a16="http://schemas.microsoft.com/office/drawing/2014/main" id="{5BCB98CB-547B-4FB4-9E3C-67C365DF7330}"/>
              </a:ext>
            </a:extLst>
          </p:cNvPr>
          <p:cNvCxnSpPr>
            <a:stCxn id="41" idx="1"/>
            <a:endCxn id="18" idx="2"/>
          </p:cNvCxnSpPr>
          <p:nvPr/>
        </p:nvCxnSpPr>
        <p:spPr>
          <a:xfrm flipH="1" flipV="1">
            <a:off x="6151880" y="4180839"/>
            <a:ext cx="608940" cy="1007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4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6" grpId="0" animBg="1"/>
      <p:bldP spid="18" grpId="0" animBg="1"/>
      <p:bldP spid="19" grpId="0" animBg="1"/>
      <p:bldP spid="2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557A9C-5CF8-42CB-A90C-ED2383628052}"/>
              </a:ext>
            </a:extLst>
          </p:cNvPr>
          <p:cNvPicPr>
            <a:picLocks noChangeAspect="1"/>
          </p:cNvPicPr>
          <p:nvPr/>
        </p:nvPicPr>
        <p:blipFill>
          <a:blip r:embed="rId3"/>
          <a:stretch>
            <a:fillRect/>
          </a:stretch>
        </p:blipFill>
        <p:spPr>
          <a:xfrm>
            <a:off x="361866" y="913739"/>
            <a:ext cx="5095875" cy="1457325"/>
          </a:xfrm>
          <a:prstGeom prst="rect">
            <a:avLst/>
          </a:prstGeom>
          <a:ln>
            <a:solidFill>
              <a:schemeClr val="tx1"/>
            </a:solidFill>
          </a:ln>
        </p:spPr>
      </p:pic>
      <p:pic>
        <p:nvPicPr>
          <p:cNvPr id="6" name="Picture 5">
            <a:extLst>
              <a:ext uri="{FF2B5EF4-FFF2-40B4-BE49-F238E27FC236}">
                <a16:creationId xmlns:a16="http://schemas.microsoft.com/office/drawing/2014/main" id="{60C04D0E-2CA6-4F29-9FB0-4C1B316FE472}"/>
              </a:ext>
            </a:extLst>
          </p:cNvPr>
          <p:cNvPicPr>
            <a:picLocks noChangeAspect="1"/>
          </p:cNvPicPr>
          <p:nvPr/>
        </p:nvPicPr>
        <p:blipFill>
          <a:blip r:embed="rId4"/>
          <a:stretch>
            <a:fillRect/>
          </a:stretch>
        </p:blipFill>
        <p:spPr>
          <a:xfrm>
            <a:off x="361866" y="2371065"/>
            <a:ext cx="7753517" cy="3536692"/>
          </a:xfrm>
          <a:prstGeom prst="rect">
            <a:avLst/>
          </a:prstGeom>
          <a:ln>
            <a:solidFill>
              <a:schemeClr val="tx1"/>
            </a:solidFill>
          </a:ln>
        </p:spPr>
      </p:pic>
      <p:pic>
        <p:nvPicPr>
          <p:cNvPr id="20" name="Picture 19">
            <a:extLst>
              <a:ext uri="{FF2B5EF4-FFF2-40B4-BE49-F238E27FC236}">
                <a16:creationId xmlns:a16="http://schemas.microsoft.com/office/drawing/2014/main" id="{C7157C5E-5E9C-4191-BE17-90BBBFF228EC}"/>
              </a:ext>
            </a:extLst>
          </p:cNvPr>
          <p:cNvPicPr>
            <a:picLocks noChangeAspect="1"/>
          </p:cNvPicPr>
          <p:nvPr/>
        </p:nvPicPr>
        <p:blipFill>
          <a:blip r:embed="rId5"/>
          <a:stretch>
            <a:fillRect/>
          </a:stretch>
        </p:blipFill>
        <p:spPr>
          <a:xfrm>
            <a:off x="2171860" y="2141434"/>
            <a:ext cx="6530156" cy="1540565"/>
          </a:xfrm>
          <a:prstGeom prst="rect">
            <a:avLst/>
          </a:prstGeom>
          <a:ln>
            <a:solidFill>
              <a:schemeClr val="tx1"/>
            </a:solidFill>
          </a:ln>
        </p:spPr>
      </p:pic>
      <p:sp>
        <p:nvSpPr>
          <p:cNvPr id="2" name="Slide Number Placeholder 1">
            <a:extLst>
              <a:ext uri="{FF2B5EF4-FFF2-40B4-BE49-F238E27FC236}">
                <a16:creationId xmlns:a16="http://schemas.microsoft.com/office/drawing/2014/main" id="{FA8467D6-473D-4FC9-BA30-12D537A5079B}"/>
              </a:ext>
            </a:extLst>
          </p:cNvPr>
          <p:cNvSpPr>
            <a:spLocks noGrp="1"/>
          </p:cNvSpPr>
          <p:nvPr>
            <p:ph type="sldNum" sz="quarter" idx="12"/>
          </p:nvPr>
        </p:nvSpPr>
        <p:spPr/>
        <p:txBody>
          <a:bodyPr/>
          <a:lstStyle/>
          <a:p>
            <a:fld id="{6767FADE-2612-3649-B495-F644A23F288B}" type="slidenum">
              <a:rPr lang="en-US" smtClean="0"/>
              <a:pPr/>
              <a:t>18</a:t>
            </a:fld>
            <a:endParaRPr lang="en-US"/>
          </a:p>
        </p:txBody>
      </p:sp>
      <p:sp>
        <p:nvSpPr>
          <p:cNvPr id="3" name="Title 2">
            <a:extLst>
              <a:ext uri="{FF2B5EF4-FFF2-40B4-BE49-F238E27FC236}">
                <a16:creationId xmlns:a16="http://schemas.microsoft.com/office/drawing/2014/main" id="{FA756C10-87D2-458E-B084-E1E3B28AC3BE}"/>
              </a:ext>
            </a:extLst>
          </p:cNvPr>
          <p:cNvSpPr>
            <a:spLocks noGrp="1"/>
          </p:cNvSpPr>
          <p:nvPr>
            <p:ph type="title"/>
          </p:nvPr>
        </p:nvSpPr>
        <p:spPr>
          <a:xfrm>
            <a:off x="488057" y="213950"/>
            <a:ext cx="6383776" cy="753916"/>
          </a:xfrm>
        </p:spPr>
        <p:txBody>
          <a:bodyPr/>
          <a:lstStyle/>
          <a:p>
            <a:r>
              <a:rPr lang="en-US" dirty="0">
                <a:solidFill>
                  <a:schemeClr val="tx1"/>
                </a:solidFill>
                <a:latin typeface="Amasis MT Pro Black" panose="02040A04050005020304" pitchFamily="18" charset="0"/>
              </a:rPr>
              <a:t>RECALL - View Single Item</a:t>
            </a:r>
            <a:endParaRPr lang="en-SG" dirty="0">
              <a:solidFill>
                <a:schemeClr val="tx1"/>
              </a:solidFill>
              <a:latin typeface="Amasis MT Pro Black" panose="02040A04050005020304" pitchFamily="18" charset="0"/>
            </a:endParaRPr>
          </a:p>
        </p:txBody>
      </p:sp>
      <p:sp>
        <p:nvSpPr>
          <p:cNvPr id="9" name="Rectangle 8">
            <a:extLst>
              <a:ext uri="{FF2B5EF4-FFF2-40B4-BE49-F238E27FC236}">
                <a16:creationId xmlns:a16="http://schemas.microsoft.com/office/drawing/2014/main" id="{9D5A6146-E0F5-4C0D-A25C-1CC6F0D96DE9}"/>
              </a:ext>
            </a:extLst>
          </p:cNvPr>
          <p:cNvSpPr/>
          <p:nvPr/>
        </p:nvSpPr>
        <p:spPr>
          <a:xfrm>
            <a:off x="3543300" y="1498600"/>
            <a:ext cx="889000" cy="339253"/>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39A0AA93-4BAB-4198-9D37-6CB3A6B0DDB1}"/>
              </a:ext>
            </a:extLst>
          </p:cNvPr>
          <p:cNvSpPr/>
          <p:nvPr/>
        </p:nvSpPr>
        <p:spPr>
          <a:xfrm>
            <a:off x="3247589" y="2076835"/>
            <a:ext cx="1082676" cy="339253"/>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1065E2EB-0005-49BE-B815-6F668F4A37F4}"/>
              </a:ext>
            </a:extLst>
          </p:cNvPr>
          <p:cNvSpPr/>
          <p:nvPr/>
        </p:nvSpPr>
        <p:spPr>
          <a:xfrm>
            <a:off x="4602058" y="2307717"/>
            <a:ext cx="1800515" cy="288699"/>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301AC339-3DB9-4B31-94AE-853759C6FA11}"/>
              </a:ext>
            </a:extLst>
          </p:cNvPr>
          <p:cNvSpPr/>
          <p:nvPr/>
        </p:nvSpPr>
        <p:spPr>
          <a:xfrm>
            <a:off x="4783324" y="2672797"/>
            <a:ext cx="1155463" cy="288699"/>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ADAB1DBD-C08B-404B-A652-6F186854F197}"/>
              </a:ext>
            </a:extLst>
          </p:cNvPr>
          <p:cNvSpPr txBox="1"/>
          <p:nvPr/>
        </p:nvSpPr>
        <p:spPr>
          <a:xfrm>
            <a:off x="5589441" y="895715"/>
            <a:ext cx="2140033" cy="577081"/>
          </a:xfrm>
          <a:prstGeom prst="rect">
            <a:avLst/>
          </a:prstGeom>
          <a:noFill/>
          <a:ln>
            <a:solidFill>
              <a:srgbClr val="FF3300"/>
            </a:solidFill>
          </a:ln>
        </p:spPr>
        <p:txBody>
          <a:bodyPr wrap="square" rtlCol="0">
            <a:spAutoFit/>
          </a:bodyPr>
          <a:lstStyle/>
          <a:p>
            <a:r>
              <a:rPr lang="en-US" sz="1050" dirty="0"/>
              <a:t>1. The id is passed to the mapping which is then passed to the method as a </a:t>
            </a:r>
            <a:r>
              <a:rPr lang="en-US" sz="1050" dirty="0" err="1"/>
              <a:t>PathVariable</a:t>
            </a:r>
            <a:r>
              <a:rPr lang="en-US" sz="1050" dirty="0"/>
              <a:t>.</a:t>
            </a:r>
            <a:endParaRPr lang="en-SG" sz="1050" dirty="0"/>
          </a:p>
        </p:txBody>
      </p:sp>
      <p:cxnSp>
        <p:nvCxnSpPr>
          <p:cNvPr id="15" name="Straight Arrow Connector 14">
            <a:extLst>
              <a:ext uri="{FF2B5EF4-FFF2-40B4-BE49-F238E27FC236}">
                <a16:creationId xmlns:a16="http://schemas.microsoft.com/office/drawing/2014/main" id="{EA30714F-9A94-463D-A894-27C0A9302A3B}"/>
              </a:ext>
            </a:extLst>
          </p:cNvPr>
          <p:cNvCxnSpPr>
            <a:stCxn id="13" idx="1"/>
            <a:endCxn id="9" idx="3"/>
          </p:cNvCxnSpPr>
          <p:nvPr/>
        </p:nvCxnSpPr>
        <p:spPr>
          <a:xfrm flipH="1">
            <a:off x="4432300" y="1184256"/>
            <a:ext cx="1157141" cy="483971"/>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CB9DBC5-C47D-4826-BCFD-C7AE8260D098}"/>
              </a:ext>
            </a:extLst>
          </p:cNvPr>
          <p:cNvCxnSpPr>
            <a:cxnSpLocks/>
            <a:stCxn id="13" idx="1"/>
            <a:endCxn id="10" idx="3"/>
          </p:cNvCxnSpPr>
          <p:nvPr/>
        </p:nvCxnSpPr>
        <p:spPr>
          <a:xfrm flipH="1">
            <a:off x="4330265" y="1184256"/>
            <a:ext cx="1259176" cy="1062206"/>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416E57A-B59A-460C-9349-61CF5D35E675}"/>
              </a:ext>
            </a:extLst>
          </p:cNvPr>
          <p:cNvCxnSpPr>
            <a:cxnSpLocks/>
            <a:stCxn id="13" idx="1"/>
            <a:endCxn id="11" idx="0"/>
          </p:cNvCxnSpPr>
          <p:nvPr/>
        </p:nvCxnSpPr>
        <p:spPr>
          <a:xfrm flipH="1">
            <a:off x="5502316" y="1184256"/>
            <a:ext cx="87125" cy="1123461"/>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F721AD1-6B8D-433B-849F-661CE670224A}"/>
              </a:ext>
            </a:extLst>
          </p:cNvPr>
          <p:cNvSpPr txBox="1"/>
          <p:nvPr/>
        </p:nvSpPr>
        <p:spPr>
          <a:xfrm>
            <a:off x="5067299" y="3432534"/>
            <a:ext cx="2140033" cy="415498"/>
          </a:xfrm>
          <a:prstGeom prst="rect">
            <a:avLst/>
          </a:prstGeom>
          <a:solidFill>
            <a:schemeClr val="bg1"/>
          </a:solidFill>
          <a:ln>
            <a:solidFill>
              <a:srgbClr val="FF3300"/>
            </a:solidFill>
          </a:ln>
        </p:spPr>
        <p:txBody>
          <a:bodyPr wrap="square" rtlCol="0">
            <a:spAutoFit/>
          </a:bodyPr>
          <a:lstStyle/>
          <a:p>
            <a:r>
              <a:rPr lang="en-US" sz="1050" dirty="0"/>
              <a:t>2. The </a:t>
            </a:r>
            <a:r>
              <a:rPr lang="en-US" sz="1050" b="1" dirty="0" err="1"/>
              <a:t>getById</a:t>
            </a:r>
            <a:r>
              <a:rPr lang="en-US" sz="1050" dirty="0"/>
              <a:t> method uses the </a:t>
            </a:r>
            <a:r>
              <a:rPr lang="en-US" sz="1050" b="1" dirty="0"/>
              <a:t>id</a:t>
            </a:r>
            <a:r>
              <a:rPr lang="en-US" sz="1050" dirty="0"/>
              <a:t> to retrieve the item object. </a:t>
            </a:r>
            <a:endParaRPr lang="en-SG" sz="1050" dirty="0"/>
          </a:p>
        </p:txBody>
      </p:sp>
      <p:cxnSp>
        <p:nvCxnSpPr>
          <p:cNvPr id="24" name="Straight Arrow Connector 23">
            <a:extLst>
              <a:ext uri="{FF2B5EF4-FFF2-40B4-BE49-F238E27FC236}">
                <a16:creationId xmlns:a16="http://schemas.microsoft.com/office/drawing/2014/main" id="{E57A1B4E-5EED-44E4-86EA-C5DDD0EEA749}"/>
              </a:ext>
            </a:extLst>
          </p:cNvPr>
          <p:cNvCxnSpPr>
            <a:cxnSpLocks/>
            <a:stCxn id="22" idx="0"/>
            <a:endCxn id="12" idx="2"/>
          </p:cNvCxnSpPr>
          <p:nvPr/>
        </p:nvCxnSpPr>
        <p:spPr>
          <a:xfrm flipH="1" flipV="1">
            <a:off x="5361056" y="2961496"/>
            <a:ext cx="776260" cy="471038"/>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FD91C27-C17B-4572-8D8D-A03A87EF5C22}"/>
              </a:ext>
            </a:extLst>
          </p:cNvPr>
          <p:cNvSpPr txBox="1"/>
          <p:nvPr/>
        </p:nvSpPr>
        <p:spPr>
          <a:xfrm>
            <a:off x="3876757" y="5058108"/>
            <a:ext cx="3297174" cy="738664"/>
          </a:xfrm>
          <a:prstGeom prst="rect">
            <a:avLst/>
          </a:prstGeom>
          <a:solidFill>
            <a:schemeClr val="bg1"/>
          </a:solidFill>
          <a:ln>
            <a:solidFill>
              <a:srgbClr val="FF3300"/>
            </a:solidFill>
          </a:ln>
        </p:spPr>
        <p:txBody>
          <a:bodyPr wrap="square" rtlCol="0">
            <a:spAutoFit/>
          </a:bodyPr>
          <a:lstStyle/>
          <a:p>
            <a:r>
              <a:rPr lang="en-US" sz="1050" dirty="0"/>
              <a:t>3. The </a:t>
            </a:r>
            <a:r>
              <a:rPr lang="en-US" sz="1050" b="1" dirty="0"/>
              <a:t>@{..}</a:t>
            </a:r>
            <a:r>
              <a:rPr lang="en-US" sz="1050" dirty="0"/>
              <a:t> is a </a:t>
            </a:r>
            <a:r>
              <a:rPr lang="en-US" sz="1050" dirty="0" err="1"/>
              <a:t>thymeleaf</a:t>
            </a:r>
            <a:r>
              <a:rPr lang="en-US" sz="1050" dirty="0"/>
              <a:t> link expression, used to evaluate expressions in a </a:t>
            </a:r>
            <a:r>
              <a:rPr lang="en-US" sz="1050" dirty="0" err="1"/>
              <a:t>url</a:t>
            </a:r>
            <a:r>
              <a:rPr lang="en-US" sz="1050" dirty="0"/>
              <a:t>.</a:t>
            </a:r>
          </a:p>
          <a:p>
            <a:endParaRPr lang="en-US" sz="1050" dirty="0"/>
          </a:p>
          <a:p>
            <a:r>
              <a:rPr lang="en-US" sz="1050" dirty="0"/>
              <a:t>Here we passed 2 parameters separated by , .</a:t>
            </a:r>
            <a:endParaRPr lang="en-SG" sz="1050" dirty="0"/>
          </a:p>
        </p:txBody>
      </p:sp>
      <p:sp>
        <p:nvSpPr>
          <p:cNvPr id="27" name="Rectangle 26">
            <a:extLst>
              <a:ext uri="{FF2B5EF4-FFF2-40B4-BE49-F238E27FC236}">
                <a16:creationId xmlns:a16="http://schemas.microsoft.com/office/drawing/2014/main" id="{19799371-D61F-4C76-9B34-52820904B752}"/>
              </a:ext>
            </a:extLst>
          </p:cNvPr>
          <p:cNvSpPr/>
          <p:nvPr/>
        </p:nvSpPr>
        <p:spPr>
          <a:xfrm>
            <a:off x="2438399" y="4565167"/>
            <a:ext cx="5465233" cy="139244"/>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0CC03555-0B13-4A79-9C30-4DF29D126585}"/>
              </a:ext>
            </a:extLst>
          </p:cNvPr>
          <p:cNvCxnSpPr>
            <a:cxnSpLocks/>
            <a:stCxn id="26" idx="0"/>
            <a:endCxn id="27" idx="2"/>
          </p:cNvCxnSpPr>
          <p:nvPr/>
        </p:nvCxnSpPr>
        <p:spPr>
          <a:xfrm flipH="1" flipV="1">
            <a:off x="5171016" y="4704411"/>
            <a:ext cx="354328" cy="353697"/>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387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22"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1F20F2-AD46-440C-B041-DAFA9D16D9B9}"/>
              </a:ext>
            </a:extLst>
          </p:cNvPr>
          <p:cNvSpPr>
            <a:spLocks noGrp="1"/>
          </p:cNvSpPr>
          <p:nvPr>
            <p:ph type="sldNum" sz="quarter" idx="12"/>
          </p:nvPr>
        </p:nvSpPr>
        <p:spPr/>
        <p:txBody>
          <a:bodyPr/>
          <a:lstStyle/>
          <a:p>
            <a:fld id="{6767FADE-2612-3649-B495-F644A23F288B}" type="slidenum">
              <a:rPr lang="en-US" smtClean="0"/>
              <a:pPr/>
              <a:t>19</a:t>
            </a:fld>
            <a:endParaRPr lang="en-US"/>
          </a:p>
        </p:txBody>
      </p:sp>
      <p:sp>
        <p:nvSpPr>
          <p:cNvPr id="3" name="Title 2">
            <a:extLst>
              <a:ext uri="{FF2B5EF4-FFF2-40B4-BE49-F238E27FC236}">
                <a16:creationId xmlns:a16="http://schemas.microsoft.com/office/drawing/2014/main" id="{CDD52A28-1F0B-4B9F-BE2A-71E14BEFD40B}"/>
              </a:ext>
            </a:extLst>
          </p:cNvPr>
          <p:cNvSpPr>
            <a:spLocks noGrp="1"/>
          </p:cNvSpPr>
          <p:nvPr>
            <p:ph type="title"/>
          </p:nvPr>
        </p:nvSpPr>
        <p:spPr>
          <a:xfrm>
            <a:off x="195093" y="180028"/>
            <a:ext cx="7617258" cy="732950"/>
          </a:xfrm>
        </p:spPr>
        <p:txBody>
          <a:bodyPr>
            <a:normAutofit fontScale="90000"/>
          </a:bodyPr>
          <a:lstStyle/>
          <a:p>
            <a:r>
              <a:rPr lang="en-US" dirty="0">
                <a:solidFill>
                  <a:schemeClr val="tx1"/>
                </a:solidFill>
                <a:latin typeface="Amasis MT Pro Black" panose="02040A04050005020304" pitchFamily="18" charset="0"/>
              </a:rPr>
              <a:t>RECALL -Set Image Path using </a:t>
            </a:r>
            <a:r>
              <a:rPr lang="en-US" dirty="0" err="1">
                <a:solidFill>
                  <a:schemeClr val="tx1"/>
                </a:solidFill>
                <a:latin typeface="Amasis MT Pro Black" panose="02040A04050005020304" pitchFamily="18" charset="0"/>
              </a:rPr>
              <a:t>WebMVCConfigurer</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04FA2656-9355-42C0-B2FE-51124FF1F6C0}"/>
              </a:ext>
            </a:extLst>
          </p:cNvPr>
          <p:cNvPicPr>
            <a:picLocks noChangeAspect="1"/>
          </p:cNvPicPr>
          <p:nvPr/>
        </p:nvPicPr>
        <p:blipFill>
          <a:blip r:embed="rId2"/>
          <a:stretch>
            <a:fillRect/>
          </a:stretch>
        </p:blipFill>
        <p:spPr>
          <a:xfrm>
            <a:off x="0" y="2241182"/>
            <a:ext cx="9144000" cy="2965818"/>
          </a:xfrm>
          <a:prstGeom prst="rect">
            <a:avLst/>
          </a:prstGeom>
          <a:ln>
            <a:solidFill>
              <a:schemeClr val="tx1"/>
            </a:solidFill>
          </a:ln>
        </p:spPr>
      </p:pic>
      <p:sp>
        <p:nvSpPr>
          <p:cNvPr id="6" name="TextBox 5">
            <a:extLst>
              <a:ext uri="{FF2B5EF4-FFF2-40B4-BE49-F238E27FC236}">
                <a16:creationId xmlns:a16="http://schemas.microsoft.com/office/drawing/2014/main" id="{7CF07D6E-805D-48E1-ADBE-2C2D34F689BB}"/>
              </a:ext>
            </a:extLst>
          </p:cNvPr>
          <p:cNvSpPr txBox="1"/>
          <p:nvPr/>
        </p:nvSpPr>
        <p:spPr>
          <a:xfrm>
            <a:off x="258418" y="5340195"/>
            <a:ext cx="3608216" cy="830997"/>
          </a:xfrm>
          <a:prstGeom prst="rect">
            <a:avLst/>
          </a:prstGeom>
          <a:noFill/>
          <a:ln>
            <a:solidFill>
              <a:srgbClr val="FF0000"/>
            </a:solidFill>
          </a:ln>
        </p:spPr>
        <p:txBody>
          <a:bodyPr wrap="square" rtlCol="0">
            <a:spAutoFit/>
          </a:bodyPr>
          <a:lstStyle/>
          <a:p>
            <a:pPr algn="ctr"/>
            <a:r>
              <a:rPr lang="en-US" sz="1200" dirty="0"/>
              <a:t>4. Adds a resource handler to serve static resources. The handler is invoked for requests that match one of the specified </a:t>
            </a:r>
            <a:r>
              <a:rPr lang="en-US" sz="1200" b="1" dirty="0"/>
              <a:t>URL</a:t>
            </a:r>
            <a:r>
              <a:rPr lang="en-US" sz="1200" dirty="0"/>
              <a:t> path patterns.</a:t>
            </a:r>
            <a:endParaRPr lang="en-SG" sz="1200" dirty="0"/>
          </a:p>
        </p:txBody>
      </p:sp>
      <p:sp>
        <p:nvSpPr>
          <p:cNvPr id="7" name="TextBox 6">
            <a:extLst>
              <a:ext uri="{FF2B5EF4-FFF2-40B4-BE49-F238E27FC236}">
                <a16:creationId xmlns:a16="http://schemas.microsoft.com/office/drawing/2014/main" id="{E7465FB1-8F1C-420F-8273-66947435724C}"/>
              </a:ext>
            </a:extLst>
          </p:cNvPr>
          <p:cNvSpPr txBox="1"/>
          <p:nvPr/>
        </p:nvSpPr>
        <p:spPr>
          <a:xfrm>
            <a:off x="5567272" y="5500818"/>
            <a:ext cx="3208979" cy="646331"/>
          </a:xfrm>
          <a:prstGeom prst="rect">
            <a:avLst/>
          </a:prstGeom>
          <a:noFill/>
          <a:ln>
            <a:solidFill>
              <a:srgbClr val="FF0000"/>
            </a:solidFill>
          </a:ln>
        </p:spPr>
        <p:txBody>
          <a:bodyPr wrap="square" rtlCol="0">
            <a:spAutoFit/>
          </a:bodyPr>
          <a:lstStyle/>
          <a:p>
            <a:pPr algn="ctr"/>
            <a:r>
              <a:rPr lang="en-US" sz="1200" dirty="0"/>
              <a:t>5. Adds a resource location from which to serve the files uploaded. The location must point to a valid directory</a:t>
            </a:r>
            <a:endParaRPr lang="en-SG" sz="1200" dirty="0"/>
          </a:p>
        </p:txBody>
      </p:sp>
      <p:cxnSp>
        <p:nvCxnSpPr>
          <p:cNvPr id="9" name="Straight Arrow Connector 8">
            <a:extLst>
              <a:ext uri="{FF2B5EF4-FFF2-40B4-BE49-F238E27FC236}">
                <a16:creationId xmlns:a16="http://schemas.microsoft.com/office/drawing/2014/main" id="{568B3C92-CA83-4A04-AEB3-99A5E285A88D}"/>
              </a:ext>
            </a:extLst>
          </p:cNvPr>
          <p:cNvCxnSpPr>
            <a:cxnSpLocks/>
            <a:stCxn id="6" idx="0"/>
          </p:cNvCxnSpPr>
          <p:nvPr/>
        </p:nvCxnSpPr>
        <p:spPr>
          <a:xfrm flipV="1">
            <a:off x="2062526" y="4810539"/>
            <a:ext cx="170535" cy="5296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DA55748-3E6F-4983-82B6-B2AAE776EB48}"/>
              </a:ext>
            </a:extLst>
          </p:cNvPr>
          <p:cNvCxnSpPr>
            <a:stCxn id="7" idx="0"/>
          </p:cNvCxnSpPr>
          <p:nvPr/>
        </p:nvCxnSpPr>
        <p:spPr>
          <a:xfrm flipH="1" flipV="1">
            <a:off x="5929160" y="4810539"/>
            <a:ext cx="1242602" cy="6902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83AF8F3-7118-456B-961C-E3AF46A6C742}"/>
              </a:ext>
            </a:extLst>
          </p:cNvPr>
          <p:cNvSpPr txBox="1"/>
          <p:nvPr/>
        </p:nvSpPr>
        <p:spPr>
          <a:xfrm>
            <a:off x="4423225" y="1328476"/>
            <a:ext cx="3647349" cy="646331"/>
          </a:xfrm>
          <a:prstGeom prst="rect">
            <a:avLst/>
          </a:prstGeom>
          <a:noFill/>
          <a:ln>
            <a:solidFill>
              <a:srgbClr val="FF0000"/>
            </a:solidFill>
          </a:ln>
        </p:spPr>
        <p:txBody>
          <a:bodyPr wrap="square" rtlCol="0">
            <a:spAutoFit/>
          </a:bodyPr>
          <a:lstStyle/>
          <a:p>
            <a:pPr algn="ctr"/>
            <a:r>
              <a:rPr lang="en-US" sz="1200" dirty="0"/>
              <a:t>2. The </a:t>
            </a:r>
            <a:r>
              <a:rPr lang="en-US" sz="1200" dirty="0" err="1"/>
              <a:t>WebMvcConfigurer</a:t>
            </a:r>
            <a:r>
              <a:rPr lang="en-US" sz="1200" dirty="0"/>
              <a:t> is implemented here so that we can override the </a:t>
            </a:r>
            <a:r>
              <a:rPr lang="en-US" sz="1200" dirty="0" err="1"/>
              <a:t>addResourceHandlers</a:t>
            </a:r>
            <a:r>
              <a:rPr lang="en-US" sz="1200" dirty="0"/>
              <a:t> method to customize it for our purpose. </a:t>
            </a:r>
            <a:endParaRPr lang="en-SG" sz="1200" dirty="0"/>
          </a:p>
        </p:txBody>
      </p:sp>
      <p:sp>
        <p:nvSpPr>
          <p:cNvPr id="14" name="TextBox 13">
            <a:extLst>
              <a:ext uri="{FF2B5EF4-FFF2-40B4-BE49-F238E27FC236}">
                <a16:creationId xmlns:a16="http://schemas.microsoft.com/office/drawing/2014/main" id="{740DEC73-C2B3-4E41-84EE-3D221CDA9C22}"/>
              </a:ext>
            </a:extLst>
          </p:cNvPr>
          <p:cNvSpPr txBox="1"/>
          <p:nvPr/>
        </p:nvSpPr>
        <p:spPr>
          <a:xfrm>
            <a:off x="5321857" y="2364836"/>
            <a:ext cx="3699807" cy="1938992"/>
          </a:xfrm>
          <a:prstGeom prst="rect">
            <a:avLst/>
          </a:prstGeom>
          <a:solidFill>
            <a:schemeClr val="bg1"/>
          </a:solidFill>
          <a:ln>
            <a:solidFill>
              <a:srgbClr val="FF0000"/>
            </a:solidFill>
          </a:ln>
        </p:spPr>
        <p:txBody>
          <a:bodyPr wrap="square" rtlCol="0">
            <a:spAutoFit/>
          </a:bodyPr>
          <a:lstStyle/>
          <a:p>
            <a:pPr algn="ctr"/>
            <a:r>
              <a:rPr lang="en-US" sz="1200" dirty="0"/>
              <a:t>3. Stores registrations of resource handlers for serving static resources such as images, </a:t>
            </a:r>
            <a:r>
              <a:rPr lang="en-US" sz="1200" dirty="0" err="1"/>
              <a:t>css</a:t>
            </a:r>
            <a:r>
              <a:rPr lang="en-US" sz="1200" dirty="0"/>
              <a:t> files and others through Spring MVC. Resources can be served out of locations under web application root, from the </a:t>
            </a:r>
            <a:r>
              <a:rPr lang="en-US" sz="1200" dirty="0" err="1"/>
              <a:t>classpath</a:t>
            </a:r>
            <a:r>
              <a:rPr lang="en-US" sz="1200" dirty="0"/>
              <a:t>, and others.</a:t>
            </a:r>
          </a:p>
          <a:p>
            <a:pPr algn="ctr"/>
            <a:endParaRPr lang="en-US" sz="1200" dirty="0"/>
          </a:p>
          <a:p>
            <a:pPr algn="ctr"/>
            <a:r>
              <a:rPr lang="en-US" sz="1200" dirty="0"/>
              <a:t>Without adding a resource handler to the registry, we will not be able to access the resource, which resulted in our image not appearing on the website when we browsed to it earlier.</a:t>
            </a:r>
            <a:endParaRPr lang="en-SG" sz="1200" dirty="0"/>
          </a:p>
        </p:txBody>
      </p:sp>
      <p:sp>
        <p:nvSpPr>
          <p:cNvPr id="15" name="TextBox 14">
            <a:extLst>
              <a:ext uri="{FF2B5EF4-FFF2-40B4-BE49-F238E27FC236}">
                <a16:creationId xmlns:a16="http://schemas.microsoft.com/office/drawing/2014/main" id="{6E87A2CB-105C-4264-A423-77BE43F72DA0}"/>
              </a:ext>
            </a:extLst>
          </p:cNvPr>
          <p:cNvSpPr txBox="1"/>
          <p:nvPr/>
        </p:nvSpPr>
        <p:spPr>
          <a:xfrm>
            <a:off x="124225" y="1287484"/>
            <a:ext cx="3742409" cy="830997"/>
          </a:xfrm>
          <a:prstGeom prst="rect">
            <a:avLst/>
          </a:prstGeom>
          <a:noFill/>
          <a:ln>
            <a:solidFill>
              <a:srgbClr val="FF0000"/>
            </a:solidFill>
          </a:ln>
        </p:spPr>
        <p:txBody>
          <a:bodyPr wrap="square" rtlCol="0">
            <a:spAutoFit/>
          </a:bodyPr>
          <a:lstStyle/>
          <a:p>
            <a:pPr algn="ctr"/>
            <a:r>
              <a:rPr lang="en-US" sz="1200" b="1" dirty="0"/>
              <a:t>1. @Configuration </a:t>
            </a:r>
            <a:r>
              <a:rPr lang="en-US" sz="1200" dirty="0"/>
              <a:t>annotation is used here to indicate to Spring that this class should be instantiated and any dependencies should be injected</a:t>
            </a:r>
            <a:endParaRPr lang="en-SG" sz="1200" dirty="0"/>
          </a:p>
        </p:txBody>
      </p:sp>
      <p:cxnSp>
        <p:nvCxnSpPr>
          <p:cNvPr id="17" name="Straight Arrow Connector 16">
            <a:extLst>
              <a:ext uri="{FF2B5EF4-FFF2-40B4-BE49-F238E27FC236}">
                <a16:creationId xmlns:a16="http://schemas.microsoft.com/office/drawing/2014/main" id="{A5DA5EDF-8A9C-4181-971A-A0E7132C54C7}"/>
              </a:ext>
            </a:extLst>
          </p:cNvPr>
          <p:cNvCxnSpPr>
            <a:cxnSpLocks/>
            <a:stCxn id="15" idx="2"/>
          </p:cNvCxnSpPr>
          <p:nvPr/>
        </p:nvCxnSpPr>
        <p:spPr>
          <a:xfrm flipH="1">
            <a:off x="1083365" y="2118481"/>
            <a:ext cx="912065" cy="9129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D571A2E-E19F-4EFF-8D98-B7C42503ED95}"/>
              </a:ext>
            </a:extLst>
          </p:cNvPr>
          <p:cNvCxnSpPr/>
          <p:nvPr/>
        </p:nvCxnSpPr>
        <p:spPr>
          <a:xfrm flipH="1">
            <a:off x="4273826" y="1974807"/>
            <a:ext cx="397565" cy="12355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92B19B4-4D2B-4B18-BFCC-054F71611A0B}"/>
              </a:ext>
            </a:extLst>
          </p:cNvPr>
          <p:cNvCxnSpPr>
            <a:stCxn id="14" idx="1"/>
          </p:cNvCxnSpPr>
          <p:nvPr/>
        </p:nvCxnSpPr>
        <p:spPr>
          <a:xfrm flipH="1">
            <a:off x="4423225" y="3334332"/>
            <a:ext cx="898632" cy="2039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2</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Welcome and admin matters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163" y="1650999"/>
            <a:ext cx="7477125" cy="4569047"/>
          </a:xfrm>
        </p:spPr>
        <p:txBody>
          <a:bodyPr/>
          <a:lstStyle/>
          <a:p>
            <a:pPr marL="0" indent="0">
              <a:buNone/>
            </a:pPr>
            <a:r>
              <a:rPr lang="en-US" sz="2400" dirty="0">
                <a:latin typeface="Amasis MT Pro" panose="02040504050005020304" pitchFamily="18" charset="0"/>
              </a:rPr>
              <a:t>Please ensure that:</a:t>
            </a:r>
          </a:p>
          <a:p>
            <a:r>
              <a:rPr lang="en-US" sz="2400" dirty="0">
                <a:latin typeface="Amasis MT Pro" panose="02040504050005020304" pitchFamily="18" charset="0"/>
              </a:rPr>
              <a:t>Attendance has been captured (via QR code scanning)</a:t>
            </a:r>
          </a:p>
          <a:p>
            <a:endParaRPr lang="en-US" sz="2400" dirty="0">
              <a:latin typeface="Amasis MT Pro" panose="02040504050005020304" pitchFamily="18" charset="0"/>
            </a:endParaRPr>
          </a:p>
          <a:p>
            <a:r>
              <a:rPr lang="en-US" sz="2400" dirty="0">
                <a:latin typeface="Amasis MT Pro" panose="02040504050005020304" pitchFamily="18" charset="0"/>
              </a:rPr>
              <a:t>A learning laptop is with you</a:t>
            </a:r>
          </a:p>
          <a:p>
            <a:endParaRPr lang="en-US" sz="2400" dirty="0">
              <a:latin typeface="Amasis MT Pro" panose="02040504050005020304" pitchFamily="18" charset="0"/>
            </a:endParaRPr>
          </a:p>
          <a:p>
            <a:r>
              <a:rPr lang="en-US" sz="2400" dirty="0">
                <a:latin typeface="Amasis MT Pro" panose="02040504050005020304" pitchFamily="18" charset="0"/>
              </a:rPr>
              <a:t>Good view on the display</a:t>
            </a:r>
          </a:p>
          <a:p>
            <a:endParaRPr lang="en-US" sz="2400" dirty="0">
              <a:latin typeface="Amasis MT Pro" panose="02040504050005020304" pitchFamily="18" charset="0"/>
            </a:endParaRPr>
          </a:p>
          <a:p>
            <a:r>
              <a:rPr lang="en-US" sz="2400" dirty="0">
                <a:latin typeface="Amasis MT Pro" panose="02040504050005020304" pitchFamily="18" charset="0"/>
              </a:rPr>
              <a:t>Course materials are also available at: </a:t>
            </a:r>
            <a:r>
              <a:rPr lang="en-US" sz="1400" dirty="0">
                <a:latin typeface="Amasis MT Pro" panose="02040504050005020304" pitchFamily="18" charset="0"/>
                <a:hlinkClick r:id="rId3"/>
              </a:rPr>
              <a:t>https://github.com/kavithamuniraj/CETSpringBootAY2022</a:t>
            </a:r>
            <a:endParaRPr lang="en-US" sz="1400" dirty="0">
              <a:latin typeface="Amasis MT Pro" panose="02040504050005020304" pitchFamily="18" charset="0"/>
            </a:endParaRPr>
          </a:p>
          <a:p>
            <a:endParaRPr lang="en-US" sz="2400" dirty="0">
              <a:latin typeface="Amasis MT Pro" panose="02040504050005020304" pitchFamily="18" charset="0"/>
            </a:endParaRPr>
          </a:p>
        </p:txBody>
      </p:sp>
    </p:spTree>
    <p:extLst>
      <p:ext uri="{BB962C8B-B14F-4D97-AF65-F5344CB8AC3E}">
        <p14:creationId xmlns:p14="http://schemas.microsoft.com/office/powerpoint/2010/main" val="4003521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3E8B6A0-5E7F-4E78-83BD-B2C514C6E4C4}"/>
              </a:ext>
            </a:extLst>
          </p:cNvPr>
          <p:cNvPicPr>
            <a:picLocks noChangeAspect="1"/>
          </p:cNvPicPr>
          <p:nvPr/>
        </p:nvPicPr>
        <p:blipFill>
          <a:blip r:embed="rId2"/>
          <a:stretch>
            <a:fillRect/>
          </a:stretch>
        </p:blipFill>
        <p:spPr>
          <a:xfrm>
            <a:off x="243075" y="1895963"/>
            <a:ext cx="6824010" cy="2546590"/>
          </a:xfrm>
          <a:prstGeom prst="rect">
            <a:avLst/>
          </a:prstGeom>
          <a:ln>
            <a:solidFill>
              <a:schemeClr val="tx1"/>
            </a:solidFill>
          </a:ln>
        </p:spPr>
      </p:pic>
      <p:pic>
        <p:nvPicPr>
          <p:cNvPr id="15" name="Picture 14">
            <a:extLst>
              <a:ext uri="{FF2B5EF4-FFF2-40B4-BE49-F238E27FC236}">
                <a16:creationId xmlns:a16="http://schemas.microsoft.com/office/drawing/2014/main" id="{9ACDB3B1-4DBB-40F9-9A60-CE149521AFE4}"/>
              </a:ext>
            </a:extLst>
          </p:cNvPr>
          <p:cNvPicPr>
            <a:picLocks noChangeAspect="1"/>
          </p:cNvPicPr>
          <p:nvPr/>
        </p:nvPicPr>
        <p:blipFill rotWithShape="1">
          <a:blip r:embed="rId3"/>
          <a:srcRect t="53077" b="5686"/>
          <a:stretch/>
        </p:blipFill>
        <p:spPr>
          <a:xfrm>
            <a:off x="2732881" y="5143499"/>
            <a:ext cx="6223001" cy="1064752"/>
          </a:xfrm>
          <a:prstGeom prst="rect">
            <a:avLst/>
          </a:prstGeom>
          <a:ln>
            <a:solidFill>
              <a:schemeClr val="tx1"/>
            </a:solidFill>
          </a:ln>
        </p:spPr>
      </p:pic>
      <p:sp>
        <p:nvSpPr>
          <p:cNvPr id="2" name="Slide Number Placeholder 1">
            <a:extLst>
              <a:ext uri="{FF2B5EF4-FFF2-40B4-BE49-F238E27FC236}">
                <a16:creationId xmlns:a16="http://schemas.microsoft.com/office/drawing/2014/main" id="{275B68CF-D144-4990-A35E-B9571F860F93}"/>
              </a:ext>
            </a:extLst>
          </p:cNvPr>
          <p:cNvSpPr>
            <a:spLocks noGrp="1"/>
          </p:cNvSpPr>
          <p:nvPr>
            <p:ph type="sldNum" sz="quarter" idx="12"/>
          </p:nvPr>
        </p:nvSpPr>
        <p:spPr/>
        <p:txBody>
          <a:bodyPr/>
          <a:lstStyle/>
          <a:p>
            <a:fld id="{6767FADE-2612-3649-B495-F644A23F288B}" type="slidenum">
              <a:rPr lang="en-US" smtClean="0"/>
              <a:pPr/>
              <a:t>20</a:t>
            </a:fld>
            <a:endParaRPr lang="en-US"/>
          </a:p>
        </p:txBody>
      </p:sp>
      <p:sp>
        <p:nvSpPr>
          <p:cNvPr id="7" name="TextBox 6">
            <a:extLst>
              <a:ext uri="{FF2B5EF4-FFF2-40B4-BE49-F238E27FC236}">
                <a16:creationId xmlns:a16="http://schemas.microsoft.com/office/drawing/2014/main" id="{D9E03103-9657-458C-9A4B-766FCD730057}"/>
              </a:ext>
            </a:extLst>
          </p:cNvPr>
          <p:cNvSpPr txBox="1"/>
          <p:nvPr/>
        </p:nvSpPr>
        <p:spPr>
          <a:xfrm>
            <a:off x="200615" y="1508128"/>
            <a:ext cx="2747868" cy="369332"/>
          </a:xfrm>
          <a:prstGeom prst="rect">
            <a:avLst/>
          </a:prstGeom>
          <a:noFill/>
        </p:spPr>
        <p:txBody>
          <a:bodyPr wrap="none" rtlCol="0">
            <a:spAutoFit/>
          </a:bodyPr>
          <a:lstStyle/>
          <a:p>
            <a:r>
              <a:rPr lang="en-US" b="1" dirty="0"/>
              <a:t>CategoryController.java</a:t>
            </a:r>
            <a:endParaRPr lang="en-SG" b="1" dirty="0"/>
          </a:p>
        </p:txBody>
      </p:sp>
      <p:sp>
        <p:nvSpPr>
          <p:cNvPr id="8" name="TextBox 7">
            <a:extLst>
              <a:ext uri="{FF2B5EF4-FFF2-40B4-BE49-F238E27FC236}">
                <a16:creationId xmlns:a16="http://schemas.microsoft.com/office/drawing/2014/main" id="{A870E17C-4C20-4B22-9CDE-C02459D69861}"/>
              </a:ext>
            </a:extLst>
          </p:cNvPr>
          <p:cNvSpPr txBox="1"/>
          <p:nvPr/>
        </p:nvSpPr>
        <p:spPr>
          <a:xfrm>
            <a:off x="6388243" y="4714916"/>
            <a:ext cx="2522678" cy="369332"/>
          </a:xfrm>
          <a:prstGeom prst="rect">
            <a:avLst/>
          </a:prstGeom>
          <a:noFill/>
        </p:spPr>
        <p:txBody>
          <a:bodyPr wrap="none" rtlCol="0">
            <a:spAutoFit/>
          </a:bodyPr>
          <a:lstStyle/>
          <a:p>
            <a:r>
              <a:rPr lang="en-US" b="1" dirty="0"/>
              <a:t>view_categories.html</a:t>
            </a:r>
            <a:endParaRPr lang="en-SG" b="1" dirty="0"/>
          </a:p>
        </p:txBody>
      </p:sp>
      <p:sp>
        <p:nvSpPr>
          <p:cNvPr id="10" name="Rectangle 9">
            <a:extLst>
              <a:ext uri="{FF2B5EF4-FFF2-40B4-BE49-F238E27FC236}">
                <a16:creationId xmlns:a16="http://schemas.microsoft.com/office/drawing/2014/main" id="{09C57ED5-2105-4900-9DC1-EB9BCD93EDDA}"/>
              </a:ext>
            </a:extLst>
          </p:cNvPr>
          <p:cNvSpPr/>
          <p:nvPr/>
        </p:nvSpPr>
        <p:spPr>
          <a:xfrm>
            <a:off x="2636207" y="1923385"/>
            <a:ext cx="436601" cy="159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7017B9A3-9490-4A81-A206-0743C7EAC1CF}"/>
              </a:ext>
            </a:extLst>
          </p:cNvPr>
          <p:cNvSpPr/>
          <p:nvPr/>
        </p:nvSpPr>
        <p:spPr>
          <a:xfrm>
            <a:off x="2469726" y="2074458"/>
            <a:ext cx="2346823" cy="159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3" name="Straight Arrow Connector 22">
            <a:extLst>
              <a:ext uri="{FF2B5EF4-FFF2-40B4-BE49-F238E27FC236}">
                <a16:creationId xmlns:a16="http://schemas.microsoft.com/office/drawing/2014/main" id="{7CFF60FA-FF04-4732-ABAC-21FFDAC1BE52}"/>
              </a:ext>
            </a:extLst>
          </p:cNvPr>
          <p:cNvCxnSpPr>
            <a:cxnSpLocks/>
            <a:stCxn id="22" idx="3"/>
            <a:endCxn id="28" idx="1"/>
          </p:cNvCxnSpPr>
          <p:nvPr/>
        </p:nvCxnSpPr>
        <p:spPr>
          <a:xfrm flipH="1">
            <a:off x="4100363" y="4479894"/>
            <a:ext cx="1725818" cy="13585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8095262-B770-4953-8039-1700888D0369}"/>
              </a:ext>
            </a:extLst>
          </p:cNvPr>
          <p:cNvSpPr txBox="1"/>
          <p:nvPr/>
        </p:nvSpPr>
        <p:spPr>
          <a:xfrm>
            <a:off x="3453607" y="694196"/>
            <a:ext cx="2390775" cy="861774"/>
          </a:xfrm>
          <a:prstGeom prst="rect">
            <a:avLst/>
          </a:prstGeom>
          <a:solidFill>
            <a:schemeClr val="accent2">
              <a:lumMod val="40000"/>
              <a:lumOff val="60000"/>
            </a:schemeClr>
          </a:solidFill>
          <a:ln>
            <a:solidFill>
              <a:srgbClr val="FF0000"/>
            </a:solidFill>
          </a:ln>
        </p:spPr>
        <p:txBody>
          <a:bodyPr wrap="square" rtlCol="0">
            <a:spAutoFit/>
          </a:bodyPr>
          <a:lstStyle/>
          <a:p>
            <a:r>
              <a:rPr lang="en-US" sz="1000" dirty="0"/>
              <a:t>The </a:t>
            </a:r>
            <a:r>
              <a:rPr lang="en-US" sz="1000" b="1" dirty="0"/>
              <a:t>@</a:t>
            </a:r>
            <a:r>
              <a:rPr lang="en-US" sz="1000" b="1" dirty="0" err="1"/>
              <a:t>PathVariable</a:t>
            </a:r>
            <a:r>
              <a:rPr lang="en-US" sz="1000" b="1" dirty="0"/>
              <a:t> </a:t>
            </a:r>
            <a:r>
              <a:rPr lang="en-US" sz="1000" dirty="0"/>
              <a:t>is used to handle template variables in the request URI mapping, in this case, the item </a:t>
            </a:r>
            <a:r>
              <a:rPr lang="en-US" sz="1000" b="1" dirty="0"/>
              <a:t>id</a:t>
            </a:r>
            <a:r>
              <a:rPr lang="en-US" sz="1000" dirty="0"/>
              <a:t>. This will then be set as a method parameter, in this case also named id.</a:t>
            </a:r>
            <a:endParaRPr lang="en-SG" sz="1000" dirty="0"/>
          </a:p>
        </p:txBody>
      </p:sp>
      <p:sp>
        <p:nvSpPr>
          <p:cNvPr id="28" name="Rectangle 27">
            <a:extLst>
              <a:ext uri="{FF2B5EF4-FFF2-40B4-BE49-F238E27FC236}">
                <a16:creationId xmlns:a16="http://schemas.microsoft.com/office/drawing/2014/main" id="{5415E511-D3A6-458B-A03F-B6D7BAA68CFD}"/>
              </a:ext>
            </a:extLst>
          </p:cNvPr>
          <p:cNvSpPr/>
          <p:nvPr/>
        </p:nvSpPr>
        <p:spPr>
          <a:xfrm>
            <a:off x="4100363" y="5742815"/>
            <a:ext cx="3661404" cy="19130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29" name="Picture 28">
            <a:extLst>
              <a:ext uri="{FF2B5EF4-FFF2-40B4-BE49-F238E27FC236}">
                <a16:creationId xmlns:a16="http://schemas.microsoft.com/office/drawing/2014/main" id="{30EDF402-CEFF-447F-9243-D742025F83D2}"/>
              </a:ext>
            </a:extLst>
          </p:cNvPr>
          <p:cNvPicPr>
            <a:picLocks noChangeAspect="1"/>
          </p:cNvPicPr>
          <p:nvPr/>
        </p:nvPicPr>
        <p:blipFill>
          <a:blip r:embed="rId4"/>
          <a:stretch>
            <a:fillRect/>
          </a:stretch>
        </p:blipFill>
        <p:spPr>
          <a:xfrm>
            <a:off x="5175134" y="1615221"/>
            <a:ext cx="3526448" cy="2544267"/>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60434740-149A-44A8-8E1F-9CC53157FD0D}"/>
              </a:ext>
            </a:extLst>
          </p:cNvPr>
          <p:cNvCxnSpPr>
            <a:cxnSpLocks/>
            <a:endCxn id="27" idx="2"/>
          </p:cNvCxnSpPr>
          <p:nvPr/>
        </p:nvCxnSpPr>
        <p:spPr>
          <a:xfrm flipV="1">
            <a:off x="7265917" y="2208462"/>
            <a:ext cx="580581" cy="35343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8BC42FA1-EC16-407D-AE94-9AAF2270148F}"/>
              </a:ext>
            </a:extLst>
          </p:cNvPr>
          <p:cNvSpPr/>
          <p:nvPr/>
        </p:nvSpPr>
        <p:spPr>
          <a:xfrm>
            <a:off x="7761766" y="1936085"/>
            <a:ext cx="169463" cy="2723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1" name="Straight Arrow Connector 20">
            <a:extLst>
              <a:ext uri="{FF2B5EF4-FFF2-40B4-BE49-F238E27FC236}">
                <a16:creationId xmlns:a16="http://schemas.microsoft.com/office/drawing/2014/main" id="{E575C673-D13C-46E8-9577-826EFF29A07F}"/>
              </a:ext>
            </a:extLst>
          </p:cNvPr>
          <p:cNvCxnSpPr>
            <a:cxnSpLocks/>
            <a:stCxn id="26" idx="3"/>
            <a:endCxn id="27" idx="1"/>
          </p:cNvCxnSpPr>
          <p:nvPr/>
        </p:nvCxnSpPr>
        <p:spPr>
          <a:xfrm>
            <a:off x="5844382" y="1125083"/>
            <a:ext cx="1917384" cy="9471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16158655-0C9A-48C7-A590-3741546AA0C7}"/>
              </a:ext>
            </a:extLst>
          </p:cNvPr>
          <p:cNvSpPr/>
          <p:nvPr/>
        </p:nvSpPr>
        <p:spPr>
          <a:xfrm>
            <a:off x="6134986" y="5742815"/>
            <a:ext cx="1626780" cy="191309"/>
          </a:xfrm>
          <a:prstGeom prst="rect">
            <a:avLst/>
          </a:prstGeom>
          <a:solidFill>
            <a:srgbClr val="FFFF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34" name="Straight Arrow Connector 33">
            <a:extLst>
              <a:ext uri="{FF2B5EF4-FFF2-40B4-BE49-F238E27FC236}">
                <a16:creationId xmlns:a16="http://schemas.microsoft.com/office/drawing/2014/main" id="{81DBBC8F-D068-4560-A0AE-768BD56CC30C}"/>
              </a:ext>
            </a:extLst>
          </p:cNvPr>
          <p:cNvCxnSpPr>
            <a:cxnSpLocks/>
            <a:stCxn id="26" idx="2"/>
            <a:endCxn id="10" idx="3"/>
          </p:cNvCxnSpPr>
          <p:nvPr/>
        </p:nvCxnSpPr>
        <p:spPr>
          <a:xfrm flipH="1">
            <a:off x="3072808" y="1555970"/>
            <a:ext cx="1576187" cy="4471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7C6598B-65A8-44B9-8359-1E0DBE3E6416}"/>
              </a:ext>
            </a:extLst>
          </p:cNvPr>
          <p:cNvCxnSpPr>
            <a:cxnSpLocks/>
            <a:stCxn id="26" idx="2"/>
            <a:endCxn id="18" idx="0"/>
          </p:cNvCxnSpPr>
          <p:nvPr/>
        </p:nvCxnSpPr>
        <p:spPr>
          <a:xfrm flipH="1">
            <a:off x="3643138" y="1555970"/>
            <a:ext cx="1005857" cy="5184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itle 2">
            <a:extLst>
              <a:ext uri="{FF2B5EF4-FFF2-40B4-BE49-F238E27FC236}">
                <a16:creationId xmlns:a16="http://schemas.microsoft.com/office/drawing/2014/main" id="{D4FA4D80-138D-E88E-6E59-98CE6CCEDB7F}"/>
              </a:ext>
            </a:extLst>
          </p:cNvPr>
          <p:cNvSpPr>
            <a:spLocks noGrp="1"/>
          </p:cNvSpPr>
          <p:nvPr>
            <p:ph type="title"/>
          </p:nvPr>
        </p:nvSpPr>
        <p:spPr>
          <a:xfrm>
            <a:off x="44646" y="127996"/>
            <a:ext cx="6211928" cy="604593"/>
          </a:xfrm>
        </p:spPr>
        <p:txBody>
          <a:bodyPr/>
          <a:lstStyle/>
          <a:p>
            <a:r>
              <a:rPr lang="en-US" dirty="0">
                <a:solidFill>
                  <a:schemeClr val="tx1"/>
                </a:solidFill>
                <a:latin typeface="Amasis MT Pro Black" panose="02040A04050005020304" pitchFamily="18" charset="0"/>
              </a:rPr>
              <a:t>RECALL - Update Category</a:t>
            </a:r>
            <a:endParaRPr lang="en-SG" dirty="0">
              <a:solidFill>
                <a:schemeClr val="tx1"/>
              </a:solidFill>
              <a:latin typeface="Amasis MT Pro Black" panose="02040A04050005020304" pitchFamily="18" charset="0"/>
            </a:endParaRPr>
          </a:p>
        </p:txBody>
      </p:sp>
      <p:pic>
        <p:nvPicPr>
          <p:cNvPr id="17" name="Picture 16">
            <a:extLst>
              <a:ext uri="{FF2B5EF4-FFF2-40B4-BE49-F238E27FC236}">
                <a16:creationId xmlns:a16="http://schemas.microsoft.com/office/drawing/2014/main" id="{3F4225A0-B446-B83E-7F14-FB4894593A6F}"/>
              </a:ext>
            </a:extLst>
          </p:cNvPr>
          <p:cNvPicPr>
            <a:picLocks noChangeAspect="1"/>
          </p:cNvPicPr>
          <p:nvPr/>
        </p:nvPicPr>
        <p:blipFill>
          <a:blip r:embed="rId5"/>
          <a:stretch>
            <a:fillRect/>
          </a:stretch>
        </p:blipFill>
        <p:spPr>
          <a:xfrm>
            <a:off x="254975" y="4496100"/>
            <a:ext cx="3161648" cy="1701039"/>
          </a:xfrm>
          <a:prstGeom prst="rect">
            <a:avLst/>
          </a:prstGeom>
        </p:spPr>
      </p:pic>
      <p:cxnSp>
        <p:nvCxnSpPr>
          <p:cNvPr id="31" name="Straight Arrow Connector 30">
            <a:extLst>
              <a:ext uri="{FF2B5EF4-FFF2-40B4-BE49-F238E27FC236}">
                <a16:creationId xmlns:a16="http://schemas.microsoft.com/office/drawing/2014/main" id="{C3C9B205-0558-1C97-815F-9DA27F667DDA}"/>
              </a:ext>
            </a:extLst>
          </p:cNvPr>
          <p:cNvCxnSpPr>
            <a:cxnSpLocks/>
          </p:cNvCxnSpPr>
          <p:nvPr/>
        </p:nvCxnSpPr>
        <p:spPr>
          <a:xfrm>
            <a:off x="2404872" y="5742815"/>
            <a:ext cx="1610760" cy="19130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2CB7418-4A8E-F896-322D-BE077460FA37}"/>
              </a:ext>
            </a:extLst>
          </p:cNvPr>
          <p:cNvCxnSpPr>
            <a:cxnSpLocks/>
          </p:cNvCxnSpPr>
          <p:nvPr/>
        </p:nvCxnSpPr>
        <p:spPr>
          <a:xfrm>
            <a:off x="2494476" y="3008781"/>
            <a:ext cx="2726718" cy="164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DEC2914-1653-427B-8FC4-BE021F91C975}"/>
              </a:ext>
            </a:extLst>
          </p:cNvPr>
          <p:cNvSpPr txBox="1"/>
          <p:nvPr/>
        </p:nvSpPr>
        <p:spPr>
          <a:xfrm>
            <a:off x="3674788" y="4049007"/>
            <a:ext cx="2151393" cy="861774"/>
          </a:xfrm>
          <a:prstGeom prst="rect">
            <a:avLst/>
          </a:prstGeom>
          <a:solidFill>
            <a:schemeClr val="accent2">
              <a:lumMod val="40000"/>
              <a:lumOff val="60000"/>
            </a:schemeClr>
          </a:solidFill>
          <a:ln>
            <a:solidFill>
              <a:srgbClr val="FF0000"/>
            </a:solidFill>
          </a:ln>
        </p:spPr>
        <p:txBody>
          <a:bodyPr wrap="square" rtlCol="0">
            <a:spAutoFit/>
          </a:bodyPr>
          <a:lstStyle/>
          <a:p>
            <a:pPr algn="ctr"/>
            <a:r>
              <a:rPr lang="en-US" sz="1000" dirty="0"/>
              <a:t>As we use the </a:t>
            </a:r>
            <a:r>
              <a:rPr lang="en-US" sz="1000" dirty="0" err="1"/>
              <a:t>thymeleaf</a:t>
            </a:r>
            <a:r>
              <a:rPr lang="en-US" sz="1000" dirty="0"/>
              <a:t> link expression to help us include parameters, we pre-fix the </a:t>
            </a:r>
            <a:r>
              <a:rPr lang="en-US" sz="1000" b="1" dirty="0" err="1"/>
              <a:t>href</a:t>
            </a:r>
            <a:r>
              <a:rPr lang="en-US" sz="1000" dirty="0"/>
              <a:t> with </a:t>
            </a:r>
            <a:r>
              <a:rPr lang="en-US" sz="1000" b="1" dirty="0" err="1"/>
              <a:t>th</a:t>
            </a:r>
            <a:r>
              <a:rPr lang="en-US" sz="1000" b="1" dirty="0"/>
              <a:t>: </a:t>
            </a:r>
            <a:r>
              <a:rPr lang="en-US" sz="1000" dirty="0"/>
              <a:t>to indicate this to be processed by </a:t>
            </a:r>
            <a:r>
              <a:rPr lang="en-US" sz="1000" dirty="0" err="1"/>
              <a:t>thymeleaf</a:t>
            </a:r>
            <a:r>
              <a:rPr lang="en-US" sz="1000" dirty="0"/>
              <a:t>.</a:t>
            </a:r>
            <a:endParaRPr lang="en-SG" sz="1000" dirty="0"/>
          </a:p>
        </p:txBody>
      </p:sp>
    </p:spTree>
    <p:extLst>
      <p:ext uri="{BB962C8B-B14F-4D97-AF65-F5344CB8AC3E}">
        <p14:creationId xmlns:p14="http://schemas.microsoft.com/office/powerpoint/2010/main" val="201924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79156-2721-43A9-A3C4-F227BCD538C0}"/>
              </a:ext>
            </a:extLst>
          </p:cNvPr>
          <p:cNvPicPr>
            <a:picLocks noChangeAspect="1"/>
          </p:cNvPicPr>
          <p:nvPr/>
        </p:nvPicPr>
        <p:blipFill>
          <a:blip r:embed="rId2"/>
          <a:stretch>
            <a:fillRect/>
          </a:stretch>
        </p:blipFill>
        <p:spPr>
          <a:xfrm>
            <a:off x="167952" y="2028386"/>
            <a:ext cx="6824010" cy="2546590"/>
          </a:xfrm>
          <a:prstGeom prst="rect">
            <a:avLst/>
          </a:prstGeom>
          <a:ln>
            <a:solidFill>
              <a:schemeClr val="tx1"/>
            </a:solidFill>
          </a:ln>
        </p:spPr>
      </p:pic>
      <p:sp>
        <p:nvSpPr>
          <p:cNvPr id="2" name="Slide Number Placeholder 1">
            <a:extLst>
              <a:ext uri="{FF2B5EF4-FFF2-40B4-BE49-F238E27FC236}">
                <a16:creationId xmlns:a16="http://schemas.microsoft.com/office/drawing/2014/main" id="{275B68CF-D144-4990-A35E-B9571F860F93}"/>
              </a:ext>
            </a:extLst>
          </p:cNvPr>
          <p:cNvSpPr>
            <a:spLocks noGrp="1"/>
          </p:cNvSpPr>
          <p:nvPr>
            <p:ph type="sldNum" sz="quarter" idx="12"/>
          </p:nvPr>
        </p:nvSpPr>
        <p:spPr/>
        <p:txBody>
          <a:bodyPr/>
          <a:lstStyle/>
          <a:p>
            <a:fld id="{6767FADE-2612-3649-B495-F644A23F288B}" type="slidenum">
              <a:rPr lang="en-US" smtClean="0"/>
              <a:pPr/>
              <a:t>21</a:t>
            </a:fld>
            <a:endParaRPr lang="en-US"/>
          </a:p>
        </p:txBody>
      </p:sp>
      <p:sp>
        <p:nvSpPr>
          <p:cNvPr id="7" name="TextBox 6">
            <a:extLst>
              <a:ext uri="{FF2B5EF4-FFF2-40B4-BE49-F238E27FC236}">
                <a16:creationId xmlns:a16="http://schemas.microsoft.com/office/drawing/2014/main" id="{D9E03103-9657-458C-9A4B-766FCD730057}"/>
              </a:ext>
            </a:extLst>
          </p:cNvPr>
          <p:cNvSpPr txBox="1"/>
          <p:nvPr/>
        </p:nvSpPr>
        <p:spPr>
          <a:xfrm>
            <a:off x="200615" y="1508128"/>
            <a:ext cx="2747868" cy="369332"/>
          </a:xfrm>
          <a:prstGeom prst="rect">
            <a:avLst/>
          </a:prstGeom>
          <a:noFill/>
        </p:spPr>
        <p:txBody>
          <a:bodyPr wrap="none" rtlCol="0">
            <a:spAutoFit/>
          </a:bodyPr>
          <a:lstStyle/>
          <a:p>
            <a:r>
              <a:rPr lang="en-US" b="1" dirty="0"/>
              <a:t>CategoryController.java</a:t>
            </a:r>
            <a:endParaRPr lang="en-SG" b="1" dirty="0"/>
          </a:p>
        </p:txBody>
      </p:sp>
      <p:sp>
        <p:nvSpPr>
          <p:cNvPr id="14" name="TextBox 13">
            <a:extLst>
              <a:ext uri="{FF2B5EF4-FFF2-40B4-BE49-F238E27FC236}">
                <a16:creationId xmlns:a16="http://schemas.microsoft.com/office/drawing/2014/main" id="{F0D0AB5E-E587-4926-ADF0-1786CE8A19D9}"/>
              </a:ext>
            </a:extLst>
          </p:cNvPr>
          <p:cNvSpPr txBox="1"/>
          <p:nvPr/>
        </p:nvSpPr>
        <p:spPr>
          <a:xfrm>
            <a:off x="519764" y="5077257"/>
            <a:ext cx="2812771" cy="861774"/>
          </a:xfrm>
          <a:prstGeom prst="rect">
            <a:avLst/>
          </a:prstGeom>
          <a:solidFill>
            <a:schemeClr val="accent2">
              <a:lumMod val="40000"/>
              <a:lumOff val="60000"/>
            </a:schemeClr>
          </a:solidFill>
          <a:ln>
            <a:solidFill>
              <a:srgbClr val="FF0000"/>
            </a:solidFill>
          </a:ln>
        </p:spPr>
        <p:txBody>
          <a:bodyPr wrap="square" rtlCol="0">
            <a:spAutoFit/>
          </a:bodyPr>
          <a:lstStyle/>
          <a:p>
            <a:r>
              <a:rPr lang="en-US" sz="1000" dirty="0"/>
              <a:t>When the </a:t>
            </a:r>
            <a:r>
              <a:rPr lang="en-US" sz="1000" b="1" dirty="0"/>
              <a:t>Update Category </a:t>
            </a:r>
            <a:r>
              <a:rPr lang="en-US" sz="1000" dirty="0"/>
              <a:t>button is clicked, the updated category will be sent to the path in the action attribute of the form, which will map to @</a:t>
            </a:r>
            <a:r>
              <a:rPr lang="en-US" sz="1000" dirty="0" err="1"/>
              <a:t>PostMapping</a:t>
            </a:r>
            <a:r>
              <a:rPr lang="en-US" sz="1000" dirty="0"/>
              <a:t>(“/categories/edit/{id}”) </a:t>
            </a:r>
            <a:endParaRPr lang="en-SG" sz="1000" dirty="0"/>
          </a:p>
        </p:txBody>
      </p:sp>
      <p:pic>
        <p:nvPicPr>
          <p:cNvPr id="20" name="Picture 19">
            <a:extLst>
              <a:ext uri="{FF2B5EF4-FFF2-40B4-BE49-F238E27FC236}">
                <a16:creationId xmlns:a16="http://schemas.microsoft.com/office/drawing/2014/main" id="{61C452F9-C659-463C-A325-B31BB82F338D}"/>
              </a:ext>
            </a:extLst>
          </p:cNvPr>
          <p:cNvPicPr>
            <a:picLocks noChangeAspect="1"/>
          </p:cNvPicPr>
          <p:nvPr/>
        </p:nvPicPr>
        <p:blipFill>
          <a:blip r:embed="rId3"/>
          <a:stretch>
            <a:fillRect/>
          </a:stretch>
        </p:blipFill>
        <p:spPr>
          <a:xfrm>
            <a:off x="3723296" y="771820"/>
            <a:ext cx="4878444" cy="2624714"/>
          </a:xfrm>
          <a:prstGeom prst="rect">
            <a:avLst/>
          </a:prstGeom>
        </p:spPr>
      </p:pic>
      <p:cxnSp>
        <p:nvCxnSpPr>
          <p:cNvPr id="12" name="Straight Arrow Connector 11">
            <a:extLst>
              <a:ext uri="{FF2B5EF4-FFF2-40B4-BE49-F238E27FC236}">
                <a16:creationId xmlns:a16="http://schemas.microsoft.com/office/drawing/2014/main" id="{9A52659C-1443-408F-B9C0-48A3E0EC41A4}"/>
              </a:ext>
            </a:extLst>
          </p:cNvPr>
          <p:cNvCxnSpPr>
            <a:cxnSpLocks/>
          </p:cNvCxnSpPr>
          <p:nvPr/>
        </p:nvCxnSpPr>
        <p:spPr>
          <a:xfrm flipH="1" flipV="1">
            <a:off x="2352583" y="3681654"/>
            <a:ext cx="1772300" cy="86704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5661314-1583-4930-A1E4-6336DF3B7AF1}"/>
              </a:ext>
            </a:extLst>
          </p:cNvPr>
          <p:cNvPicPr>
            <a:picLocks noChangeAspect="1"/>
          </p:cNvPicPr>
          <p:nvPr/>
        </p:nvPicPr>
        <p:blipFill>
          <a:blip r:embed="rId4"/>
          <a:stretch>
            <a:fillRect/>
          </a:stretch>
        </p:blipFill>
        <p:spPr>
          <a:xfrm>
            <a:off x="3619213" y="4523732"/>
            <a:ext cx="5190286" cy="1567197"/>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E988F3B2-0FD5-4D15-9258-74FFDA61CEFB}"/>
              </a:ext>
            </a:extLst>
          </p:cNvPr>
          <p:cNvCxnSpPr>
            <a:cxnSpLocks/>
          </p:cNvCxnSpPr>
          <p:nvPr/>
        </p:nvCxnSpPr>
        <p:spPr>
          <a:xfrm>
            <a:off x="4491570" y="2760185"/>
            <a:ext cx="1025540" cy="17885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2FD1F89-87D6-4B6B-A2CB-2A6A277BE844}"/>
              </a:ext>
            </a:extLst>
          </p:cNvPr>
          <p:cNvCxnSpPr>
            <a:cxnSpLocks/>
            <a:stCxn id="14" idx="0"/>
          </p:cNvCxnSpPr>
          <p:nvPr/>
        </p:nvCxnSpPr>
        <p:spPr>
          <a:xfrm flipV="1">
            <a:off x="1926150" y="3817398"/>
            <a:ext cx="0" cy="125985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82B73C-D407-413E-8FE3-8D2D00E049E0}"/>
              </a:ext>
            </a:extLst>
          </p:cNvPr>
          <p:cNvSpPr txBox="1"/>
          <p:nvPr/>
        </p:nvSpPr>
        <p:spPr>
          <a:xfrm>
            <a:off x="7243666" y="4064057"/>
            <a:ext cx="1774204" cy="307777"/>
          </a:xfrm>
          <a:prstGeom prst="rect">
            <a:avLst/>
          </a:prstGeom>
          <a:noFill/>
        </p:spPr>
        <p:txBody>
          <a:bodyPr wrap="none" rtlCol="0">
            <a:spAutoFit/>
          </a:bodyPr>
          <a:lstStyle/>
          <a:p>
            <a:r>
              <a:rPr lang="en-US" sz="1400" b="1" dirty="0"/>
              <a:t>edit_category.html</a:t>
            </a:r>
            <a:endParaRPr lang="en-SG" sz="1400" b="1" dirty="0"/>
          </a:p>
        </p:txBody>
      </p:sp>
      <p:sp>
        <p:nvSpPr>
          <p:cNvPr id="16" name="Rectangle 15">
            <a:extLst>
              <a:ext uri="{FF2B5EF4-FFF2-40B4-BE49-F238E27FC236}">
                <a16:creationId xmlns:a16="http://schemas.microsoft.com/office/drawing/2014/main" id="{5080F3E6-FF4B-C70A-3D6A-0CDA9C4E62AD}"/>
              </a:ext>
            </a:extLst>
          </p:cNvPr>
          <p:cNvSpPr/>
          <p:nvPr/>
        </p:nvSpPr>
        <p:spPr>
          <a:xfrm>
            <a:off x="3998620" y="4626219"/>
            <a:ext cx="3661404" cy="191309"/>
          </a:xfrm>
          <a:prstGeom prst="rect">
            <a:avLst/>
          </a:prstGeom>
          <a:solidFill>
            <a:schemeClr val="accent2">
              <a:lumMod val="40000"/>
              <a:lumOff val="60000"/>
              <a:alpha val="19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7" name="Title 2">
            <a:extLst>
              <a:ext uri="{FF2B5EF4-FFF2-40B4-BE49-F238E27FC236}">
                <a16:creationId xmlns:a16="http://schemas.microsoft.com/office/drawing/2014/main" id="{14671D28-6562-3487-2CB6-082E2C9E0E52}"/>
              </a:ext>
            </a:extLst>
          </p:cNvPr>
          <p:cNvSpPr txBox="1">
            <a:spLocks/>
          </p:cNvSpPr>
          <p:nvPr/>
        </p:nvSpPr>
        <p:spPr>
          <a:xfrm>
            <a:off x="132769" y="150392"/>
            <a:ext cx="6211928" cy="604593"/>
          </a:xfrm>
          <a:prstGeom prst="rect">
            <a:avLst/>
          </a:prstGeom>
        </p:spPr>
        <p:txBody>
          <a:bodyPr>
            <a:norm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RECALL - Update Category</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7612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E7CA15-C119-4712-91E2-DCF9313D45F1}"/>
              </a:ext>
            </a:extLst>
          </p:cNvPr>
          <p:cNvPicPr>
            <a:picLocks noChangeAspect="1"/>
          </p:cNvPicPr>
          <p:nvPr/>
        </p:nvPicPr>
        <p:blipFill>
          <a:blip r:embed="rId2"/>
          <a:stretch>
            <a:fillRect/>
          </a:stretch>
        </p:blipFill>
        <p:spPr>
          <a:xfrm>
            <a:off x="3914831" y="793351"/>
            <a:ext cx="4616283" cy="3209759"/>
          </a:xfrm>
          <a:prstGeom prst="rect">
            <a:avLst/>
          </a:prstGeom>
          <a:ln>
            <a:solidFill>
              <a:schemeClr val="tx1"/>
            </a:solidFill>
          </a:ln>
        </p:spPr>
      </p:pic>
      <p:sp>
        <p:nvSpPr>
          <p:cNvPr id="2" name="Slide Number Placeholder 1">
            <a:extLst>
              <a:ext uri="{FF2B5EF4-FFF2-40B4-BE49-F238E27FC236}">
                <a16:creationId xmlns:a16="http://schemas.microsoft.com/office/drawing/2014/main" id="{2522E1D0-437F-45A0-BAA0-A9BA61020AA6}"/>
              </a:ext>
            </a:extLst>
          </p:cNvPr>
          <p:cNvSpPr>
            <a:spLocks noGrp="1"/>
          </p:cNvSpPr>
          <p:nvPr>
            <p:ph type="sldNum" sz="quarter" idx="12"/>
          </p:nvPr>
        </p:nvSpPr>
        <p:spPr/>
        <p:txBody>
          <a:bodyPr/>
          <a:lstStyle/>
          <a:p>
            <a:fld id="{6767FADE-2612-3649-B495-F644A23F288B}" type="slidenum">
              <a:rPr lang="en-US" smtClean="0"/>
              <a:pPr/>
              <a:t>22</a:t>
            </a:fld>
            <a:endParaRPr lang="en-US"/>
          </a:p>
        </p:txBody>
      </p:sp>
      <p:sp>
        <p:nvSpPr>
          <p:cNvPr id="3" name="Title 2">
            <a:extLst>
              <a:ext uri="{FF2B5EF4-FFF2-40B4-BE49-F238E27FC236}">
                <a16:creationId xmlns:a16="http://schemas.microsoft.com/office/drawing/2014/main" id="{CC89118F-E2B5-4D29-9E82-D9A9172626D1}"/>
              </a:ext>
            </a:extLst>
          </p:cNvPr>
          <p:cNvSpPr>
            <a:spLocks noGrp="1"/>
          </p:cNvSpPr>
          <p:nvPr>
            <p:ph type="title"/>
          </p:nvPr>
        </p:nvSpPr>
        <p:spPr>
          <a:xfrm>
            <a:off x="665609" y="260714"/>
            <a:ext cx="7226639" cy="604593"/>
          </a:xfrm>
        </p:spPr>
        <p:txBody>
          <a:bodyPr>
            <a:normAutofit/>
          </a:bodyPr>
          <a:lstStyle/>
          <a:p>
            <a:r>
              <a:rPr lang="en-US" dirty="0">
                <a:solidFill>
                  <a:schemeClr val="tx1"/>
                </a:solidFill>
                <a:latin typeface="Amasis MT Pro Black" panose="02040A04050005020304" pitchFamily="18" charset="0"/>
              </a:rPr>
              <a:t>RECALL – FRONT END Validation</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EC165754-AABB-43E9-B9E5-E70751D3E5EF}"/>
              </a:ext>
            </a:extLst>
          </p:cNvPr>
          <p:cNvPicPr>
            <a:picLocks noChangeAspect="1"/>
          </p:cNvPicPr>
          <p:nvPr/>
        </p:nvPicPr>
        <p:blipFill>
          <a:blip r:embed="rId3"/>
          <a:stretch>
            <a:fillRect/>
          </a:stretch>
        </p:blipFill>
        <p:spPr>
          <a:xfrm>
            <a:off x="516287" y="3429000"/>
            <a:ext cx="8356502" cy="1981200"/>
          </a:xfrm>
          <a:prstGeom prst="rect">
            <a:avLst/>
          </a:prstGeom>
          <a:ln>
            <a:solidFill>
              <a:schemeClr val="tx1"/>
            </a:solidFill>
          </a:ln>
        </p:spPr>
      </p:pic>
      <p:sp>
        <p:nvSpPr>
          <p:cNvPr id="7" name="Rectangle 6">
            <a:extLst>
              <a:ext uri="{FF2B5EF4-FFF2-40B4-BE49-F238E27FC236}">
                <a16:creationId xmlns:a16="http://schemas.microsoft.com/office/drawing/2014/main" id="{C810C73F-5130-4F48-9011-41F594A85F2B}"/>
              </a:ext>
            </a:extLst>
          </p:cNvPr>
          <p:cNvSpPr/>
          <p:nvPr/>
        </p:nvSpPr>
        <p:spPr>
          <a:xfrm>
            <a:off x="4043190" y="3638550"/>
            <a:ext cx="980502" cy="162269"/>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AAE9F84D-0312-4DC1-B7BE-9F50CCD95E4F}"/>
              </a:ext>
            </a:extLst>
          </p:cNvPr>
          <p:cNvSpPr/>
          <p:nvPr/>
        </p:nvSpPr>
        <p:spPr>
          <a:xfrm>
            <a:off x="1089846" y="3429000"/>
            <a:ext cx="2105045" cy="168237"/>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2715DBF6-DCDB-498F-B003-ACC02ADB89CD}"/>
              </a:ext>
            </a:extLst>
          </p:cNvPr>
          <p:cNvSpPr/>
          <p:nvPr/>
        </p:nvSpPr>
        <p:spPr>
          <a:xfrm>
            <a:off x="7819564" y="4142344"/>
            <a:ext cx="711550" cy="200140"/>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ECA5094-7580-4D61-80D1-C8E430A798DE}"/>
              </a:ext>
            </a:extLst>
          </p:cNvPr>
          <p:cNvSpPr/>
          <p:nvPr/>
        </p:nvSpPr>
        <p:spPr>
          <a:xfrm>
            <a:off x="1209195" y="4342484"/>
            <a:ext cx="5668343" cy="151941"/>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92131958-EBE7-4F3D-BE69-544780300253}"/>
              </a:ext>
            </a:extLst>
          </p:cNvPr>
          <p:cNvSpPr txBox="1"/>
          <p:nvPr/>
        </p:nvSpPr>
        <p:spPr>
          <a:xfrm>
            <a:off x="4114730" y="5138217"/>
            <a:ext cx="4216483" cy="1061829"/>
          </a:xfrm>
          <a:prstGeom prst="rect">
            <a:avLst/>
          </a:prstGeom>
          <a:solidFill>
            <a:schemeClr val="bg1"/>
          </a:solidFill>
          <a:ln>
            <a:solidFill>
              <a:srgbClr val="FF0000"/>
            </a:solidFill>
          </a:ln>
        </p:spPr>
        <p:txBody>
          <a:bodyPr wrap="square" rtlCol="0">
            <a:spAutoFit/>
          </a:bodyPr>
          <a:lstStyle/>
          <a:p>
            <a:r>
              <a:rPr lang="en-US" sz="1050" dirty="0"/>
              <a:t>For custom Bootstrap form validation messages, you’ll need to add the </a:t>
            </a:r>
            <a:r>
              <a:rPr lang="en-US" sz="1050" b="1" dirty="0" err="1"/>
              <a:t>novalidate</a:t>
            </a:r>
            <a:r>
              <a:rPr lang="en-US" sz="1050" dirty="0"/>
              <a:t> </a:t>
            </a:r>
            <a:r>
              <a:rPr lang="en-US" sz="1050" dirty="0" err="1"/>
              <a:t>boolean</a:t>
            </a:r>
            <a:r>
              <a:rPr lang="en-US" sz="1050" dirty="0"/>
              <a:t> attribute to your &lt;form&gt;. </a:t>
            </a:r>
          </a:p>
          <a:p>
            <a:endParaRPr lang="en-US" sz="1050" dirty="0"/>
          </a:p>
          <a:p>
            <a:r>
              <a:rPr lang="en-US" sz="1050" dirty="0"/>
              <a:t>This disables the browser default feedback tooltips, but still provides access to the form validation APIs in JavaScript. </a:t>
            </a:r>
            <a:endParaRPr lang="en-SG" sz="1050" dirty="0"/>
          </a:p>
          <a:p>
            <a:endParaRPr lang="en-SG" sz="1050" dirty="0"/>
          </a:p>
        </p:txBody>
      </p:sp>
      <p:sp>
        <p:nvSpPr>
          <p:cNvPr id="12" name="TextBox 11">
            <a:extLst>
              <a:ext uri="{FF2B5EF4-FFF2-40B4-BE49-F238E27FC236}">
                <a16:creationId xmlns:a16="http://schemas.microsoft.com/office/drawing/2014/main" id="{872FFA06-3B8B-41FF-97BC-A1F6858A6335}"/>
              </a:ext>
            </a:extLst>
          </p:cNvPr>
          <p:cNvSpPr txBox="1"/>
          <p:nvPr/>
        </p:nvSpPr>
        <p:spPr>
          <a:xfrm>
            <a:off x="696872" y="1220846"/>
            <a:ext cx="3118586" cy="1785104"/>
          </a:xfrm>
          <a:prstGeom prst="rect">
            <a:avLst/>
          </a:prstGeom>
          <a:noFill/>
          <a:ln>
            <a:solidFill>
              <a:srgbClr val="FF0000"/>
            </a:solidFill>
          </a:ln>
        </p:spPr>
        <p:txBody>
          <a:bodyPr wrap="square" rtlCol="0">
            <a:spAutoFit/>
          </a:bodyPr>
          <a:lstStyle/>
          <a:p>
            <a:r>
              <a:rPr lang="en-US" sz="1000" dirty="0"/>
              <a:t>The </a:t>
            </a:r>
            <a:r>
              <a:rPr lang="en-US" sz="1000" b="1" dirty="0" err="1"/>
              <a:t>querySelector</a:t>
            </a:r>
            <a:r>
              <a:rPr lang="en-US" sz="1000" dirty="0"/>
              <a:t> is used to select the element with the stated class, in this case “needs-validation”</a:t>
            </a:r>
          </a:p>
          <a:p>
            <a:endParaRPr lang="en-US" sz="1000" dirty="0"/>
          </a:p>
          <a:p>
            <a:r>
              <a:rPr lang="en-US" sz="1000" dirty="0"/>
              <a:t>The </a:t>
            </a:r>
            <a:r>
              <a:rPr lang="en-US" sz="1000" b="1" dirty="0" err="1"/>
              <a:t>checkValidity</a:t>
            </a:r>
            <a:r>
              <a:rPr lang="en-US" sz="1000" dirty="0"/>
              <a:t> method checks whether the form has any constraints and whether it satisfies them. </a:t>
            </a:r>
          </a:p>
          <a:p>
            <a:r>
              <a:rPr lang="en-US" sz="1000" dirty="0"/>
              <a:t>If the </a:t>
            </a:r>
            <a:r>
              <a:rPr lang="en-US" sz="1000" b="1" dirty="0"/>
              <a:t>required</a:t>
            </a:r>
            <a:r>
              <a:rPr lang="en-US" sz="1000" dirty="0"/>
              <a:t> constraint fails, the form will not be allowed to continue to submit and the div with the “</a:t>
            </a:r>
            <a:r>
              <a:rPr lang="en-US" sz="1000" b="1" dirty="0"/>
              <a:t>invalid-feedback</a:t>
            </a:r>
            <a:r>
              <a:rPr lang="en-US" sz="1000" dirty="0"/>
              <a:t>” class will be displayed.</a:t>
            </a:r>
          </a:p>
          <a:p>
            <a:endParaRPr lang="en-SG" sz="1000" dirty="0"/>
          </a:p>
        </p:txBody>
      </p:sp>
      <p:cxnSp>
        <p:nvCxnSpPr>
          <p:cNvPr id="17" name="Straight Arrow Connector 16">
            <a:extLst>
              <a:ext uri="{FF2B5EF4-FFF2-40B4-BE49-F238E27FC236}">
                <a16:creationId xmlns:a16="http://schemas.microsoft.com/office/drawing/2014/main" id="{184C6B17-79D9-4764-BB03-F3B0B433D056}"/>
              </a:ext>
            </a:extLst>
          </p:cNvPr>
          <p:cNvCxnSpPr>
            <a:stCxn id="12" idx="3"/>
          </p:cNvCxnSpPr>
          <p:nvPr/>
        </p:nvCxnSpPr>
        <p:spPr>
          <a:xfrm>
            <a:off x="3815458" y="2113398"/>
            <a:ext cx="968298" cy="3891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20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81DB7-9E7F-407F-BF6B-921215782526}"/>
              </a:ext>
            </a:extLst>
          </p:cNvPr>
          <p:cNvSpPr>
            <a:spLocks noGrp="1"/>
          </p:cNvSpPr>
          <p:nvPr>
            <p:ph type="sldNum" sz="quarter" idx="12"/>
          </p:nvPr>
        </p:nvSpPr>
        <p:spPr/>
        <p:txBody>
          <a:bodyPr/>
          <a:lstStyle/>
          <a:p>
            <a:fld id="{6767FADE-2612-3649-B495-F644A23F288B}" type="slidenum">
              <a:rPr lang="en-US" smtClean="0"/>
              <a:pPr/>
              <a:t>23</a:t>
            </a:fld>
            <a:endParaRPr lang="en-US"/>
          </a:p>
        </p:txBody>
      </p:sp>
      <p:sp>
        <p:nvSpPr>
          <p:cNvPr id="3" name="Title 2">
            <a:extLst>
              <a:ext uri="{FF2B5EF4-FFF2-40B4-BE49-F238E27FC236}">
                <a16:creationId xmlns:a16="http://schemas.microsoft.com/office/drawing/2014/main" id="{F884FEE7-B016-404A-8BC4-CDD11431F581}"/>
              </a:ext>
            </a:extLst>
          </p:cNvPr>
          <p:cNvSpPr>
            <a:spLocks noGrp="1"/>
          </p:cNvSpPr>
          <p:nvPr>
            <p:ph type="title"/>
          </p:nvPr>
        </p:nvSpPr>
        <p:spPr>
          <a:xfrm>
            <a:off x="179544" y="281256"/>
            <a:ext cx="6211928" cy="604593"/>
          </a:xfrm>
        </p:spPr>
        <p:txBody>
          <a:bodyPr>
            <a:normAutofit fontScale="90000"/>
          </a:bodyPr>
          <a:lstStyle/>
          <a:p>
            <a:r>
              <a:rPr lang="en-US" dirty="0">
                <a:solidFill>
                  <a:schemeClr val="tx1"/>
                </a:solidFill>
                <a:latin typeface="Amasis MT Pro Black" panose="02040A04050005020304" pitchFamily="18" charset="0"/>
              </a:rPr>
              <a:t>RECALL: BACK END Validation</a:t>
            </a:r>
            <a:endParaRPr lang="en-SG" dirty="0">
              <a:solidFill>
                <a:schemeClr val="tx1"/>
              </a:solidFill>
              <a:latin typeface="Amasis MT Pro Black" panose="02040A04050005020304" pitchFamily="18" charset="0"/>
            </a:endParaRPr>
          </a:p>
        </p:txBody>
      </p:sp>
      <p:grpSp>
        <p:nvGrpSpPr>
          <p:cNvPr id="11" name="Group 10">
            <a:extLst>
              <a:ext uri="{FF2B5EF4-FFF2-40B4-BE49-F238E27FC236}">
                <a16:creationId xmlns:a16="http://schemas.microsoft.com/office/drawing/2014/main" id="{C5B41C33-E21F-40BC-A7A6-93874FD9958D}"/>
              </a:ext>
            </a:extLst>
          </p:cNvPr>
          <p:cNvGrpSpPr/>
          <p:nvPr/>
        </p:nvGrpSpPr>
        <p:grpSpPr>
          <a:xfrm>
            <a:off x="401224" y="1117393"/>
            <a:ext cx="6268134" cy="1699375"/>
            <a:chOff x="488801" y="3748524"/>
            <a:chExt cx="8166397" cy="2373141"/>
          </a:xfrm>
        </p:grpSpPr>
        <p:pic>
          <p:nvPicPr>
            <p:cNvPr id="5" name="Picture 4">
              <a:extLst>
                <a:ext uri="{FF2B5EF4-FFF2-40B4-BE49-F238E27FC236}">
                  <a16:creationId xmlns:a16="http://schemas.microsoft.com/office/drawing/2014/main" id="{426238FE-D0BD-409C-9431-DFF681ED45AA}"/>
                </a:ext>
              </a:extLst>
            </p:cNvPr>
            <p:cNvPicPr>
              <a:picLocks noChangeAspect="1"/>
            </p:cNvPicPr>
            <p:nvPr/>
          </p:nvPicPr>
          <p:blipFill>
            <a:blip r:embed="rId2"/>
            <a:stretch>
              <a:fillRect/>
            </a:stretch>
          </p:blipFill>
          <p:spPr>
            <a:xfrm>
              <a:off x="488801" y="3748524"/>
              <a:ext cx="8166397" cy="2373141"/>
            </a:xfrm>
            <a:prstGeom prst="rect">
              <a:avLst/>
            </a:prstGeom>
            <a:ln>
              <a:solidFill>
                <a:schemeClr val="tx1"/>
              </a:solidFill>
            </a:ln>
          </p:spPr>
        </p:pic>
        <p:sp>
          <p:nvSpPr>
            <p:cNvPr id="6" name="Rectangle 5">
              <a:extLst>
                <a:ext uri="{FF2B5EF4-FFF2-40B4-BE49-F238E27FC236}">
                  <a16:creationId xmlns:a16="http://schemas.microsoft.com/office/drawing/2014/main" id="{5AB9D531-3260-4ED1-A1E5-63FAC2D55506}"/>
                </a:ext>
              </a:extLst>
            </p:cNvPr>
            <p:cNvSpPr/>
            <p:nvPr/>
          </p:nvSpPr>
          <p:spPr>
            <a:xfrm>
              <a:off x="3130719" y="3927104"/>
              <a:ext cx="640855" cy="309457"/>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BC3EF982-79D3-433F-945B-4D3AE678F41C}"/>
                </a:ext>
              </a:extLst>
            </p:cNvPr>
            <p:cNvSpPr/>
            <p:nvPr/>
          </p:nvSpPr>
          <p:spPr>
            <a:xfrm>
              <a:off x="5655669" y="3927105"/>
              <a:ext cx="2662981" cy="309457"/>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BF5F22BB-DDE4-4E66-BD08-D39B14BD9FC7}"/>
                </a:ext>
              </a:extLst>
            </p:cNvPr>
            <p:cNvSpPr/>
            <p:nvPr/>
          </p:nvSpPr>
          <p:spPr>
            <a:xfrm>
              <a:off x="834976" y="4236561"/>
              <a:ext cx="3034381" cy="1050992"/>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pic>
        <p:nvPicPr>
          <p:cNvPr id="10" name="Picture 9">
            <a:extLst>
              <a:ext uri="{FF2B5EF4-FFF2-40B4-BE49-F238E27FC236}">
                <a16:creationId xmlns:a16="http://schemas.microsoft.com/office/drawing/2014/main" id="{0CAFE003-B7AD-4673-9158-0DBB1AE33F1E}"/>
              </a:ext>
            </a:extLst>
          </p:cNvPr>
          <p:cNvPicPr>
            <a:picLocks noChangeAspect="1"/>
          </p:cNvPicPr>
          <p:nvPr/>
        </p:nvPicPr>
        <p:blipFill>
          <a:blip r:embed="rId3"/>
          <a:stretch>
            <a:fillRect/>
          </a:stretch>
        </p:blipFill>
        <p:spPr>
          <a:xfrm>
            <a:off x="380674" y="2985554"/>
            <a:ext cx="6999654" cy="1787145"/>
          </a:xfrm>
          <a:prstGeom prst="rect">
            <a:avLst/>
          </a:prstGeom>
          <a:ln>
            <a:solidFill>
              <a:schemeClr val="tx1"/>
            </a:solidFill>
          </a:ln>
        </p:spPr>
      </p:pic>
      <p:pic>
        <p:nvPicPr>
          <p:cNvPr id="9" name="Picture 8">
            <a:extLst>
              <a:ext uri="{FF2B5EF4-FFF2-40B4-BE49-F238E27FC236}">
                <a16:creationId xmlns:a16="http://schemas.microsoft.com/office/drawing/2014/main" id="{68B2BA50-1EEB-44D4-B31A-9298BE181EE0}"/>
              </a:ext>
            </a:extLst>
          </p:cNvPr>
          <p:cNvPicPr>
            <a:picLocks noChangeAspect="1"/>
          </p:cNvPicPr>
          <p:nvPr/>
        </p:nvPicPr>
        <p:blipFill>
          <a:blip r:embed="rId4"/>
          <a:stretch>
            <a:fillRect/>
          </a:stretch>
        </p:blipFill>
        <p:spPr>
          <a:xfrm>
            <a:off x="6488607" y="3879126"/>
            <a:ext cx="2549515" cy="2385153"/>
          </a:xfrm>
          <a:prstGeom prst="rect">
            <a:avLst/>
          </a:prstGeom>
          <a:ln>
            <a:solidFill>
              <a:schemeClr val="tx1"/>
            </a:solidFill>
          </a:ln>
        </p:spPr>
      </p:pic>
      <p:sp>
        <p:nvSpPr>
          <p:cNvPr id="12" name="Rectangle 11">
            <a:extLst>
              <a:ext uri="{FF2B5EF4-FFF2-40B4-BE49-F238E27FC236}">
                <a16:creationId xmlns:a16="http://schemas.microsoft.com/office/drawing/2014/main" id="{D65FF6E3-35F9-4814-9F7C-1C7331D24C86}"/>
              </a:ext>
            </a:extLst>
          </p:cNvPr>
          <p:cNvSpPr/>
          <p:nvPr/>
        </p:nvSpPr>
        <p:spPr>
          <a:xfrm>
            <a:off x="2429032" y="3879126"/>
            <a:ext cx="3740761" cy="240487"/>
          </a:xfrm>
          <a:prstGeom prst="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A24046F-0F62-49A1-AAC6-4C0779407F77}"/>
              </a:ext>
            </a:extLst>
          </p:cNvPr>
          <p:cNvSpPr txBox="1"/>
          <p:nvPr/>
        </p:nvSpPr>
        <p:spPr>
          <a:xfrm>
            <a:off x="401224" y="4889452"/>
            <a:ext cx="5768569" cy="1384995"/>
          </a:xfrm>
          <a:prstGeom prst="rect">
            <a:avLst/>
          </a:prstGeom>
          <a:noFill/>
        </p:spPr>
        <p:txBody>
          <a:bodyPr wrap="square" rtlCol="0">
            <a:spAutoFit/>
          </a:bodyPr>
          <a:lstStyle/>
          <a:p>
            <a:r>
              <a:rPr lang="en-US" sz="1050" dirty="0" err="1"/>
              <a:t>Thymeleaf</a:t>
            </a:r>
            <a:r>
              <a:rPr lang="en-US" sz="1050" dirty="0"/>
              <a:t> allows us to display errors as well. </a:t>
            </a:r>
          </a:p>
          <a:p>
            <a:endParaRPr lang="en-US" sz="1050" dirty="0"/>
          </a:p>
          <a:p>
            <a:r>
              <a:rPr lang="en-US" sz="1050" b="1" dirty="0" err="1"/>
              <a:t>th:if</a:t>
            </a:r>
            <a:r>
              <a:rPr lang="en-US" sz="1050" b="1" dirty="0"/>
              <a:t> </a:t>
            </a:r>
            <a:r>
              <a:rPr lang="en-US" sz="1050" dirty="0"/>
              <a:t>checks the </a:t>
            </a:r>
            <a:r>
              <a:rPr lang="en-US" sz="1050" b="1" dirty="0"/>
              <a:t>#</a:t>
            </a:r>
            <a:r>
              <a:rPr lang="en-US" sz="1050" b="1" dirty="0" err="1"/>
              <a:t>fields.hasErrors</a:t>
            </a:r>
            <a:r>
              <a:rPr lang="en-US" sz="1050" b="1" dirty="0"/>
              <a:t>(...) </a:t>
            </a:r>
            <a:r>
              <a:rPr lang="en-US" sz="1050" dirty="0"/>
              <a:t>function, which receives the field expression as a parameter (name), and returns a </a:t>
            </a:r>
            <a:r>
              <a:rPr lang="en-US" sz="1050" dirty="0" err="1"/>
              <a:t>boolean</a:t>
            </a:r>
            <a:r>
              <a:rPr lang="en-US" sz="1050" dirty="0"/>
              <a:t> telling whether any validation errors exist for that field.</a:t>
            </a:r>
          </a:p>
          <a:p>
            <a:endParaRPr lang="en-US" sz="1050" dirty="0"/>
          </a:p>
          <a:p>
            <a:r>
              <a:rPr lang="en-US" sz="1050" b="1" dirty="0" err="1"/>
              <a:t>th:errors</a:t>
            </a:r>
            <a:r>
              <a:rPr lang="en-US" sz="1050" dirty="0"/>
              <a:t> is a specialized attribute which builds a list with all the errors for the specified selector, separated by &lt;</a:t>
            </a:r>
            <a:r>
              <a:rPr lang="en-US" sz="1050" dirty="0" err="1"/>
              <a:t>br</a:t>
            </a:r>
            <a:r>
              <a:rPr lang="en-US" sz="1050" dirty="0"/>
              <a:t> /&gt;:</a:t>
            </a:r>
            <a:endParaRPr lang="en-SG" sz="1050" dirty="0"/>
          </a:p>
        </p:txBody>
      </p:sp>
    </p:spTree>
    <p:extLst>
      <p:ext uri="{BB962C8B-B14F-4D97-AF65-F5344CB8AC3E}">
        <p14:creationId xmlns:p14="http://schemas.microsoft.com/office/powerpoint/2010/main" val="45503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9815C-7767-43E2-AAD3-09A2E7CADA0C}"/>
              </a:ext>
            </a:extLst>
          </p:cNvPr>
          <p:cNvPicPr>
            <a:picLocks noChangeAspect="1"/>
          </p:cNvPicPr>
          <p:nvPr/>
        </p:nvPicPr>
        <p:blipFill>
          <a:blip r:embed="rId2"/>
          <a:stretch>
            <a:fillRect/>
          </a:stretch>
        </p:blipFill>
        <p:spPr>
          <a:xfrm>
            <a:off x="0" y="3176258"/>
            <a:ext cx="9144000" cy="1910687"/>
          </a:xfrm>
          <a:prstGeom prst="rect">
            <a:avLst/>
          </a:prstGeom>
        </p:spPr>
      </p:pic>
      <p:sp>
        <p:nvSpPr>
          <p:cNvPr id="2" name="Slide Number Placeholder 1">
            <a:extLst>
              <a:ext uri="{FF2B5EF4-FFF2-40B4-BE49-F238E27FC236}">
                <a16:creationId xmlns:a16="http://schemas.microsoft.com/office/drawing/2014/main" id="{DE4E9AE7-9676-475C-8392-1431A58C6E6D}"/>
              </a:ext>
            </a:extLst>
          </p:cNvPr>
          <p:cNvSpPr>
            <a:spLocks noGrp="1"/>
          </p:cNvSpPr>
          <p:nvPr>
            <p:ph type="sldNum" sz="quarter" idx="12"/>
          </p:nvPr>
        </p:nvSpPr>
        <p:spPr/>
        <p:txBody>
          <a:bodyPr/>
          <a:lstStyle/>
          <a:p>
            <a:fld id="{6767FADE-2612-3649-B495-F644A23F288B}" type="slidenum">
              <a:rPr lang="en-US" smtClean="0"/>
              <a:pPr/>
              <a:t>24</a:t>
            </a:fld>
            <a:endParaRPr lang="en-US"/>
          </a:p>
        </p:txBody>
      </p:sp>
      <p:sp>
        <p:nvSpPr>
          <p:cNvPr id="3" name="Title 2">
            <a:extLst>
              <a:ext uri="{FF2B5EF4-FFF2-40B4-BE49-F238E27FC236}">
                <a16:creationId xmlns:a16="http://schemas.microsoft.com/office/drawing/2014/main" id="{5F6FBBF3-6A13-49FF-AC81-C8BB90A17F49}"/>
              </a:ext>
            </a:extLst>
          </p:cNvPr>
          <p:cNvSpPr>
            <a:spLocks noGrp="1"/>
          </p:cNvSpPr>
          <p:nvPr>
            <p:ph type="title"/>
          </p:nvPr>
        </p:nvSpPr>
        <p:spPr>
          <a:xfrm>
            <a:off x="120529" y="153229"/>
            <a:ext cx="7866889" cy="604593"/>
          </a:xfrm>
        </p:spPr>
        <p:txBody>
          <a:bodyPr>
            <a:normAutofit fontScale="90000"/>
          </a:bodyPr>
          <a:lstStyle/>
          <a:p>
            <a:r>
              <a:rPr lang="en-US" dirty="0">
                <a:solidFill>
                  <a:schemeClr val="tx1"/>
                </a:solidFill>
                <a:latin typeface="Amasis MT Pro Black" panose="02040A04050005020304" pitchFamily="18" charset="0"/>
              </a:rPr>
              <a:t>RECALL – Other Constraints Validation</a:t>
            </a:r>
            <a:endParaRPr lang="en-SG" dirty="0">
              <a:solidFill>
                <a:schemeClr val="tx1"/>
              </a:solidFill>
              <a:latin typeface="Amasis MT Pro Black" panose="02040A04050005020304" pitchFamily="18" charset="0"/>
            </a:endParaRPr>
          </a:p>
        </p:txBody>
      </p:sp>
      <p:sp>
        <p:nvSpPr>
          <p:cNvPr id="7" name="TextBox 6">
            <a:extLst>
              <a:ext uri="{FF2B5EF4-FFF2-40B4-BE49-F238E27FC236}">
                <a16:creationId xmlns:a16="http://schemas.microsoft.com/office/drawing/2014/main" id="{B452C03A-8596-4BA5-82D6-97A86C632ADD}"/>
              </a:ext>
            </a:extLst>
          </p:cNvPr>
          <p:cNvSpPr txBox="1"/>
          <p:nvPr/>
        </p:nvSpPr>
        <p:spPr>
          <a:xfrm>
            <a:off x="980501" y="5552501"/>
            <a:ext cx="7006918" cy="523220"/>
          </a:xfrm>
          <a:prstGeom prst="rect">
            <a:avLst/>
          </a:prstGeom>
          <a:noFill/>
        </p:spPr>
        <p:txBody>
          <a:bodyPr wrap="none" rtlCol="0">
            <a:spAutoFit/>
          </a:bodyPr>
          <a:lstStyle/>
          <a:p>
            <a:r>
              <a:rPr lang="en-SG" sz="1400" dirty="0"/>
              <a:t>Other constraints that can be applied: </a:t>
            </a:r>
          </a:p>
          <a:p>
            <a:r>
              <a:rPr lang="en-SG" sz="1400" dirty="0">
                <a:hlinkClick r:id="rId3"/>
              </a:rPr>
              <a:t>https://developer.mozilla.org/en-US/docs/Web/Guide/HTML/Constraint_validation</a:t>
            </a:r>
            <a:r>
              <a:rPr lang="en-SG" sz="1400" dirty="0"/>
              <a:t> </a:t>
            </a:r>
          </a:p>
        </p:txBody>
      </p:sp>
      <p:pic>
        <p:nvPicPr>
          <p:cNvPr id="8" name="Picture 7">
            <a:extLst>
              <a:ext uri="{FF2B5EF4-FFF2-40B4-BE49-F238E27FC236}">
                <a16:creationId xmlns:a16="http://schemas.microsoft.com/office/drawing/2014/main" id="{50BCC98B-2EE5-4205-A1C5-FCE59261ECE4}"/>
              </a:ext>
            </a:extLst>
          </p:cNvPr>
          <p:cNvPicPr>
            <a:picLocks noChangeAspect="1"/>
          </p:cNvPicPr>
          <p:nvPr/>
        </p:nvPicPr>
        <p:blipFill>
          <a:blip r:embed="rId4"/>
          <a:stretch>
            <a:fillRect/>
          </a:stretch>
        </p:blipFill>
        <p:spPr>
          <a:xfrm>
            <a:off x="4870574" y="620231"/>
            <a:ext cx="3936877" cy="2737359"/>
          </a:xfrm>
          <a:prstGeom prst="rect">
            <a:avLst/>
          </a:prstGeom>
          <a:ln>
            <a:solidFill>
              <a:schemeClr val="tx1"/>
            </a:solidFill>
          </a:ln>
        </p:spPr>
      </p:pic>
      <p:sp>
        <p:nvSpPr>
          <p:cNvPr id="9" name="Rectangle 8">
            <a:extLst>
              <a:ext uri="{FF2B5EF4-FFF2-40B4-BE49-F238E27FC236}">
                <a16:creationId xmlns:a16="http://schemas.microsoft.com/office/drawing/2014/main" id="{B1F0C59D-C401-4335-A3E3-AB58BE385A94}"/>
              </a:ext>
            </a:extLst>
          </p:cNvPr>
          <p:cNvSpPr/>
          <p:nvPr/>
        </p:nvSpPr>
        <p:spPr>
          <a:xfrm>
            <a:off x="5679936" y="1381755"/>
            <a:ext cx="2717278" cy="1284443"/>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A7B6575-2E9B-4D8A-A85B-5B260A7ABA0E}"/>
              </a:ext>
            </a:extLst>
          </p:cNvPr>
          <p:cNvSpPr txBox="1"/>
          <p:nvPr/>
        </p:nvSpPr>
        <p:spPr>
          <a:xfrm>
            <a:off x="5313660" y="5043443"/>
            <a:ext cx="3598818" cy="769441"/>
          </a:xfrm>
          <a:prstGeom prst="rect">
            <a:avLst/>
          </a:prstGeom>
          <a:solidFill>
            <a:schemeClr val="bg1"/>
          </a:solidFill>
          <a:ln>
            <a:solidFill>
              <a:srgbClr val="FF3300"/>
            </a:solidFill>
          </a:ln>
        </p:spPr>
        <p:txBody>
          <a:bodyPr wrap="square" rtlCol="0">
            <a:spAutoFit/>
          </a:bodyPr>
          <a:lstStyle/>
          <a:p>
            <a:r>
              <a:rPr lang="en-US" sz="1100" dirty="0"/>
              <a:t>1. Observe that we have 2 constraints here:</a:t>
            </a:r>
          </a:p>
          <a:p>
            <a:pPr marL="171450" indent="-171450">
              <a:buFontTx/>
              <a:buChar char="-"/>
            </a:pPr>
            <a:r>
              <a:rPr lang="en-US" sz="1100" dirty="0"/>
              <a:t>No empty input allowed(required)</a:t>
            </a:r>
          </a:p>
          <a:p>
            <a:pPr marL="171450" indent="-171450">
              <a:buFontTx/>
              <a:buChar char="-"/>
            </a:pPr>
            <a:r>
              <a:rPr lang="en-US" sz="1100" dirty="0"/>
              <a:t>Input must be at least 3 characters and at most 10 characters long</a:t>
            </a:r>
          </a:p>
        </p:txBody>
      </p:sp>
      <p:sp>
        <p:nvSpPr>
          <p:cNvPr id="13" name="TextBox 12">
            <a:extLst>
              <a:ext uri="{FF2B5EF4-FFF2-40B4-BE49-F238E27FC236}">
                <a16:creationId xmlns:a16="http://schemas.microsoft.com/office/drawing/2014/main" id="{564205BC-DCBE-4157-ACB9-0D9D8CD9113A}"/>
              </a:ext>
            </a:extLst>
          </p:cNvPr>
          <p:cNvSpPr txBox="1"/>
          <p:nvPr/>
        </p:nvSpPr>
        <p:spPr>
          <a:xfrm>
            <a:off x="500371" y="1276678"/>
            <a:ext cx="3936876" cy="1446550"/>
          </a:xfrm>
          <a:prstGeom prst="rect">
            <a:avLst/>
          </a:prstGeom>
          <a:solidFill>
            <a:schemeClr val="bg1"/>
          </a:solidFill>
          <a:ln>
            <a:solidFill>
              <a:srgbClr val="FF3300"/>
            </a:solidFill>
          </a:ln>
        </p:spPr>
        <p:txBody>
          <a:bodyPr wrap="square" rtlCol="0">
            <a:spAutoFit/>
          </a:bodyPr>
          <a:lstStyle/>
          <a:p>
            <a:r>
              <a:rPr lang="en-US" sz="1100" dirty="0"/>
              <a:t>2. H</a:t>
            </a:r>
            <a:r>
              <a:rPr lang="en-SG" sz="1100" dirty="0" err="1"/>
              <a:t>owever</a:t>
            </a:r>
            <a:r>
              <a:rPr lang="en-SG" sz="1100" dirty="0"/>
              <a:t> there is no change to the JavaScript code we had when writing the first constraint.</a:t>
            </a:r>
          </a:p>
          <a:p>
            <a:endParaRPr lang="en-US" sz="1100" dirty="0"/>
          </a:p>
          <a:p>
            <a:r>
              <a:rPr lang="en-US" sz="1100" dirty="0"/>
              <a:t>The </a:t>
            </a:r>
            <a:r>
              <a:rPr lang="en-US" sz="1100" b="1" dirty="0" err="1"/>
              <a:t>checkValidity</a:t>
            </a:r>
            <a:r>
              <a:rPr lang="en-US" sz="1100" dirty="0"/>
              <a:t> method checks whether the form has any constraints and whether it satisfies them. If any constraint fails, the form will not be allowed to continue to submit and the div with the “</a:t>
            </a:r>
            <a:r>
              <a:rPr lang="en-US" sz="1100" b="1" dirty="0"/>
              <a:t>invalid-feedback</a:t>
            </a:r>
            <a:r>
              <a:rPr lang="en-US" sz="1100" dirty="0"/>
              <a:t>” class will be displayed.</a:t>
            </a:r>
          </a:p>
        </p:txBody>
      </p:sp>
      <p:sp>
        <p:nvSpPr>
          <p:cNvPr id="14" name="Rectangle 13">
            <a:extLst>
              <a:ext uri="{FF2B5EF4-FFF2-40B4-BE49-F238E27FC236}">
                <a16:creationId xmlns:a16="http://schemas.microsoft.com/office/drawing/2014/main" id="{0877593B-A891-49CA-BC51-770CA58CB03E}"/>
              </a:ext>
            </a:extLst>
          </p:cNvPr>
          <p:cNvSpPr/>
          <p:nvPr/>
        </p:nvSpPr>
        <p:spPr>
          <a:xfrm>
            <a:off x="6378925" y="3818479"/>
            <a:ext cx="2633645" cy="20174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919E0C7F-3ADC-4BF5-9D91-CECE3C607133}"/>
              </a:ext>
            </a:extLst>
          </p:cNvPr>
          <p:cNvSpPr/>
          <p:nvPr/>
        </p:nvSpPr>
        <p:spPr>
          <a:xfrm>
            <a:off x="7318188" y="1579641"/>
            <a:ext cx="1007665" cy="143281"/>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71B70D5B-FB4A-434F-B7A0-E5574499DF89}"/>
              </a:ext>
            </a:extLst>
          </p:cNvPr>
          <p:cNvSpPr/>
          <p:nvPr/>
        </p:nvSpPr>
        <p:spPr>
          <a:xfrm>
            <a:off x="841945" y="3183437"/>
            <a:ext cx="1435440" cy="143281"/>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3CFCCC3A-30B9-4162-8C88-82F85E7FBF45}"/>
              </a:ext>
            </a:extLst>
          </p:cNvPr>
          <p:cNvSpPr/>
          <p:nvPr/>
        </p:nvSpPr>
        <p:spPr>
          <a:xfrm>
            <a:off x="6734804" y="1809550"/>
            <a:ext cx="513019" cy="124490"/>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E5ACD075-D273-47E8-BBED-4971A64A5063}"/>
              </a:ext>
            </a:extLst>
          </p:cNvPr>
          <p:cNvSpPr/>
          <p:nvPr/>
        </p:nvSpPr>
        <p:spPr>
          <a:xfrm>
            <a:off x="1468193" y="3970970"/>
            <a:ext cx="1296884" cy="16857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DBF56333-D18E-48D5-82CF-C53463DFB02F}"/>
              </a:ext>
            </a:extLst>
          </p:cNvPr>
          <p:cNvCxnSpPr>
            <a:cxnSpLocks/>
            <a:endCxn id="14" idx="2"/>
          </p:cNvCxnSpPr>
          <p:nvPr/>
        </p:nvCxnSpPr>
        <p:spPr>
          <a:xfrm flipV="1">
            <a:off x="7318188" y="4020222"/>
            <a:ext cx="377560" cy="9670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826702E-2837-46DE-80FE-88A344FF352F}"/>
              </a:ext>
            </a:extLst>
          </p:cNvPr>
          <p:cNvCxnSpPr>
            <a:cxnSpLocks/>
            <a:stCxn id="13" idx="3"/>
            <a:endCxn id="9" idx="1"/>
          </p:cNvCxnSpPr>
          <p:nvPr/>
        </p:nvCxnSpPr>
        <p:spPr>
          <a:xfrm>
            <a:off x="4437247" y="1999953"/>
            <a:ext cx="1242689" cy="2402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107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Spring Security</a:t>
            </a:r>
            <a:br>
              <a:rPr lang="en-US" dirty="0">
                <a:solidFill>
                  <a:schemeClr val="tx1"/>
                </a:solidFill>
                <a:latin typeface="Amasis MT Pro Black" panose="02040A04050005020304" pitchFamily="18" charset="0"/>
              </a:rPr>
            </a:b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326994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12CBCA-5A92-48C9-9116-457F15F9CCD9}"/>
              </a:ext>
            </a:extLst>
          </p:cNvPr>
          <p:cNvSpPr>
            <a:spLocks noGrp="1"/>
          </p:cNvSpPr>
          <p:nvPr>
            <p:ph type="sldNum" sz="quarter" idx="12"/>
          </p:nvPr>
        </p:nvSpPr>
        <p:spPr/>
        <p:txBody>
          <a:bodyPr/>
          <a:lstStyle/>
          <a:p>
            <a:fld id="{6767FADE-2612-3649-B495-F644A23F288B}" type="slidenum">
              <a:rPr lang="en-US" smtClean="0"/>
              <a:pPr/>
              <a:t>26</a:t>
            </a:fld>
            <a:endParaRPr lang="en-US"/>
          </a:p>
        </p:txBody>
      </p:sp>
      <p:sp>
        <p:nvSpPr>
          <p:cNvPr id="3" name="Title 2">
            <a:extLst>
              <a:ext uri="{FF2B5EF4-FFF2-40B4-BE49-F238E27FC236}">
                <a16:creationId xmlns:a16="http://schemas.microsoft.com/office/drawing/2014/main" id="{9508E49F-5F5C-448A-AF9B-EA56CA7C8BC7}"/>
              </a:ext>
            </a:extLst>
          </p:cNvPr>
          <p:cNvSpPr>
            <a:spLocks noGrp="1"/>
          </p:cNvSpPr>
          <p:nvPr>
            <p:ph type="title"/>
          </p:nvPr>
        </p:nvSpPr>
        <p:spPr/>
        <p:txBody>
          <a:bodyPr/>
          <a:lstStyle/>
          <a:p>
            <a:r>
              <a:rPr lang="en-SG" dirty="0">
                <a:solidFill>
                  <a:schemeClr val="tx1"/>
                </a:solidFill>
                <a:latin typeface="Amasis MT Pro Black" panose="02040A04050005020304" pitchFamily="18" charset="0"/>
              </a:rPr>
              <a:t>Spring Security</a:t>
            </a:r>
          </a:p>
        </p:txBody>
      </p:sp>
      <p:sp>
        <p:nvSpPr>
          <p:cNvPr id="4" name="Content Placeholder 3">
            <a:extLst>
              <a:ext uri="{FF2B5EF4-FFF2-40B4-BE49-F238E27FC236}">
                <a16:creationId xmlns:a16="http://schemas.microsoft.com/office/drawing/2014/main" id="{B01AC71F-A91E-4D28-B88B-01AA38DE034C}"/>
              </a:ext>
            </a:extLst>
          </p:cNvPr>
          <p:cNvSpPr>
            <a:spLocks noGrp="1"/>
          </p:cNvSpPr>
          <p:nvPr>
            <p:ph sz="quarter" idx="13"/>
          </p:nvPr>
        </p:nvSpPr>
        <p:spPr>
          <a:xfrm>
            <a:off x="665163" y="1650999"/>
            <a:ext cx="8170493" cy="4505251"/>
          </a:xfrm>
        </p:spPr>
        <p:txBody>
          <a:bodyPr/>
          <a:lstStyle/>
          <a:p>
            <a:r>
              <a:rPr lang="en-US" sz="2000" dirty="0">
                <a:latin typeface="Amasis MT Pro" panose="02040504050005020304" pitchFamily="18" charset="0"/>
              </a:rPr>
              <a:t>Spring Security is a framework that provides </a:t>
            </a:r>
            <a:r>
              <a:rPr lang="en-US" sz="2000" b="1" dirty="0">
                <a:latin typeface="Amasis MT Pro" panose="02040504050005020304" pitchFamily="18" charset="0"/>
              </a:rPr>
              <a:t>authentication</a:t>
            </a:r>
            <a:r>
              <a:rPr lang="en-US" sz="2000" dirty="0">
                <a:latin typeface="Amasis MT Pro" panose="02040504050005020304" pitchFamily="18" charset="0"/>
              </a:rPr>
              <a:t>, </a:t>
            </a:r>
            <a:r>
              <a:rPr lang="en-US" sz="2000" b="1" dirty="0">
                <a:latin typeface="Amasis MT Pro" panose="02040504050005020304" pitchFamily="18" charset="0"/>
              </a:rPr>
              <a:t>authorization</a:t>
            </a:r>
            <a:r>
              <a:rPr lang="en-US" sz="2000" dirty="0">
                <a:latin typeface="Amasis MT Pro" panose="02040504050005020304" pitchFamily="18" charset="0"/>
              </a:rPr>
              <a:t>, and protection against common attacks.</a:t>
            </a:r>
          </a:p>
          <a:p>
            <a:endParaRPr lang="en-US" sz="2000" dirty="0">
              <a:latin typeface="Amasis MT Pro" panose="02040504050005020304" pitchFamily="18" charset="0"/>
            </a:endParaRPr>
          </a:p>
          <a:p>
            <a:r>
              <a:rPr lang="en-US" sz="2000" b="1" dirty="0">
                <a:latin typeface="Amasis MT Pro" panose="02040504050005020304" pitchFamily="18" charset="0"/>
              </a:rPr>
              <a:t>Authentication</a:t>
            </a:r>
            <a:r>
              <a:rPr lang="en-US" sz="2000" dirty="0">
                <a:latin typeface="Amasis MT Pro" panose="02040504050005020304" pitchFamily="18" charset="0"/>
              </a:rPr>
              <a:t> is how we verify the identity of who is trying to access a particular resource. </a:t>
            </a:r>
          </a:p>
          <a:p>
            <a:pPr lvl="1"/>
            <a:r>
              <a:rPr lang="en-US" sz="1600" dirty="0">
                <a:latin typeface="Amasis MT Pro" panose="02040504050005020304" pitchFamily="18" charset="0"/>
              </a:rPr>
              <a:t>A common way to authenticate users is by requiring the user to enter a username and password. Once authentication is performed we know the identity and can perform authorization.</a:t>
            </a:r>
          </a:p>
          <a:p>
            <a:endParaRPr lang="en-US" sz="2000" dirty="0">
              <a:latin typeface="Amasis MT Pro" panose="02040504050005020304" pitchFamily="18" charset="0"/>
            </a:endParaRPr>
          </a:p>
          <a:p>
            <a:r>
              <a:rPr lang="en-US" sz="2000" b="1" dirty="0">
                <a:latin typeface="Amasis MT Pro" panose="02040504050005020304" pitchFamily="18" charset="0"/>
              </a:rPr>
              <a:t>Authorization</a:t>
            </a:r>
            <a:r>
              <a:rPr lang="en-US" sz="2000" dirty="0">
                <a:latin typeface="Amasis MT Pro" panose="02040504050005020304" pitchFamily="18" charset="0"/>
              </a:rPr>
              <a:t> is determining who is allowed to access a particular resource. </a:t>
            </a:r>
            <a:endParaRPr lang="en-SG" sz="2000" dirty="0">
              <a:latin typeface="Amasis MT Pro" panose="02040504050005020304" pitchFamily="18" charset="0"/>
            </a:endParaRPr>
          </a:p>
        </p:txBody>
      </p:sp>
    </p:spTree>
    <p:extLst>
      <p:ext uri="{BB962C8B-B14F-4D97-AF65-F5344CB8AC3E}">
        <p14:creationId xmlns:p14="http://schemas.microsoft.com/office/powerpoint/2010/main" val="3975503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EADAB-8657-4EFA-B8B6-AC67BFE3CB3B}"/>
              </a:ext>
            </a:extLst>
          </p:cNvPr>
          <p:cNvSpPr>
            <a:spLocks noGrp="1"/>
          </p:cNvSpPr>
          <p:nvPr>
            <p:ph type="sldNum" sz="quarter" idx="12"/>
          </p:nvPr>
        </p:nvSpPr>
        <p:spPr/>
        <p:txBody>
          <a:bodyPr/>
          <a:lstStyle/>
          <a:p>
            <a:fld id="{6767FADE-2612-3649-B495-F644A23F288B}" type="slidenum">
              <a:rPr lang="en-US" smtClean="0"/>
              <a:pPr/>
              <a:t>27</a:t>
            </a:fld>
            <a:endParaRPr lang="en-US"/>
          </a:p>
        </p:txBody>
      </p:sp>
      <p:sp>
        <p:nvSpPr>
          <p:cNvPr id="3" name="Title 2">
            <a:extLst>
              <a:ext uri="{FF2B5EF4-FFF2-40B4-BE49-F238E27FC236}">
                <a16:creationId xmlns:a16="http://schemas.microsoft.com/office/drawing/2014/main" id="{5AC84622-AD64-493F-B23D-95D461688050}"/>
              </a:ext>
            </a:extLst>
          </p:cNvPr>
          <p:cNvSpPr>
            <a:spLocks noGrp="1"/>
          </p:cNvSpPr>
          <p:nvPr>
            <p:ph type="title"/>
          </p:nvPr>
        </p:nvSpPr>
        <p:spPr>
          <a:xfrm>
            <a:off x="665610" y="260714"/>
            <a:ext cx="6714718" cy="855705"/>
          </a:xfrm>
        </p:spPr>
        <p:txBody>
          <a:bodyPr>
            <a:normAutofit/>
          </a:bodyPr>
          <a:lstStyle/>
          <a:p>
            <a:r>
              <a:rPr lang="en-US" dirty="0">
                <a:solidFill>
                  <a:schemeClr val="tx1"/>
                </a:solidFill>
                <a:latin typeface="Amasis MT Pro Black" panose="02040A04050005020304" pitchFamily="18" charset="0"/>
              </a:rPr>
              <a:t>Dependency - Spring Security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79BC248-7908-48B6-81AA-06F6909525BC}"/>
              </a:ext>
            </a:extLst>
          </p:cNvPr>
          <p:cNvSpPr>
            <a:spLocks noGrp="1"/>
          </p:cNvSpPr>
          <p:nvPr>
            <p:ph sz="quarter" idx="13"/>
          </p:nvPr>
        </p:nvSpPr>
        <p:spPr>
          <a:xfrm>
            <a:off x="665163" y="1704163"/>
            <a:ext cx="7477125" cy="3759200"/>
          </a:xfrm>
        </p:spPr>
        <p:txBody>
          <a:bodyPr/>
          <a:lstStyle/>
          <a:p>
            <a:r>
              <a:rPr lang="en-US" sz="2000" dirty="0">
                <a:latin typeface="Amasis MT Pro" panose="02040504050005020304" pitchFamily="18" charset="0"/>
              </a:rPr>
              <a:t>Spring Boot provides security support as well with the </a:t>
            </a:r>
            <a:r>
              <a:rPr lang="en-US" sz="2000" b="1" dirty="0">
                <a:latin typeface="Amasis MT Pro" panose="02040504050005020304" pitchFamily="18" charset="0"/>
              </a:rPr>
              <a:t>Spring Security</a:t>
            </a:r>
            <a:r>
              <a:rPr lang="en-US" sz="2000" dirty="0">
                <a:latin typeface="Amasis MT Pro" panose="02040504050005020304" pitchFamily="18" charset="0"/>
              </a:rPr>
              <a:t> dependency. </a:t>
            </a:r>
          </a:p>
          <a:p>
            <a:endParaRPr lang="en-US" sz="2000" dirty="0">
              <a:latin typeface="Amasis MT Pro" panose="02040504050005020304" pitchFamily="18" charset="0"/>
            </a:endParaRPr>
          </a:p>
          <a:p>
            <a:r>
              <a:rPr lang="en-US" sz="2000" dirty="0">
                <a:latin typeface="Amasis MT Pro" panose="02040504050005020304" pitchFamily="18" charset="0"/>
              </a:rPr>
              <a:t>Recall when creating a new project, we select the dependencies we think we will need for the new project. </a:t>
            </a:r>
          </a:p>
          <a:p>
            <a:endParaRPr lang="en-US" sz="2000" dirty="0">
              <a:latin typeface="Amasis MT Pro" panose="02040504050005020304" pitchFamily="18" charset="0"/>
            </a:endParaRPr>
          </a:p>
          <a:p>
            <a:r>
              <a:rPr lang="en-US" sz="2000" dirty="0">
                <a:latin typeface="Amasis MT Pro" panose="02040504050005020304" pitchFamily="18" charset="0"/>
              </a:rPr>
              <a:t>However there may be times that we will need to include additional dependencies with an existing project.</a:t>
            </a:r>
          </a:p>
          <a:p>
            <a:endParaRPr lang="en-US" sz="2000" dirty="0">
              <a:latin typeface="Amasis MT Pro" panose="02040504050005020304" pitchFamily="18" charset="0"/>
            </a:endParaRPr>
          </a:p>
          <a:p>
            <a:r>
              <a:rPr lang="en-US" sz="2000" dirty="0">
                <a:latin typeface="Amasis MT Pro" panose="02040504050005020304" pitchFamily="18" charset="0"/>
              </a:rPr>
              <a:t>We will include the </a:t>
            </a:r>
            <a:r>
              <a:rPr lang="en-US" sz="2000" b="1" dirty="0">
                <a:latin typeface="Amasis MT Pro" panose="02040504050005020304" pitchFamily="18" charset="0"/>
              </a:rPr>
              <a:t>Spring Security</a:t>
            </a:r>
            <a:r>
              <a:rPr lang="en-US" sz="2000" dirty="0">
                <a:latin typeface="Amasis MT Pro" panose="02040504050005020304" pitchFamily="18" charset="0"/>
              </a:rPr>
              <a:t> dependency via the </a:t>
            </a:r>
            <a:r>
              <a:rPr lang="en-US" sz="2000" b="1" dirty="0">
                <a:latin typeface="Amasis MT Pro" panose="02040504050005020304" pitchFamily="18" charset="0"/>
              </a:rPr>
              <a:t>pom.xml </a:t>
            </a:r>
            <a:r>
              <a:rPr lang="en-US" sz="2000" dirty="0">
                <a:latin typeface="Amasis MT Pro" panose="02040504050005020304" pitchFamily="18" charset="0"/>
              </a:rPr>
              <a:t>file.</a:t>
            </a:r>
          </a:p>
          <a:p>
            <a:endParaRPr lang="en-US" sz="2000" dirty="0">
              <a:latin typeface="Amasis MT Pro" panose="02040504050005020304" pitchFamily="18" charset="0"/>
            </a:endParaRPr>
          </a:p>
        </p:txBody>
      </p:sp>
    </p:spTree>
    <p:extLst>
      <p:ext uri="{BB962C8B-B14F-4D97-AF65-F5344CB8AC3E}">
        <p14:creationId xmlns:p14="http://schemas.microsoft.com/office/powerpoint/2010/main" val="89379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A6023-2B29-45A5-A889-E0CF0B09D8C2}"/>
              </a:ext>
            </a:extLst>
          </p:cNvPr>
          <p:cNvSpPr>
            <a:spLocks noGrp="1"/>
          </p:cNvSpPr>
          <p:nvPr>
            <p:ph type="sldNum" sz="quarter" idx="12"/>
          </p:nvPr>
        </p:nvSpPr>
        <p:spPr/>
        <p:txBody>
          <a:bodyPr/>
          <a:lstStyle/>
          <a:p>
            <a:fld id="{6767FADE-2612-3649-B495-F644A23F288B}" type="slidenum">
              <a:rPr lang="en-US" smtClean="0"/>
              <a:pPr/>
              <a:t>28</a:t>
            </a:fld>
            <a:endParaRPr lang="en-US"/>
          </a:p>
        </p:txBody>
      </p:sp>
      <p:sp>
        <p:nvSpPr>
          <p:cNvPr id="3" name="Title 2">
            <a:extLst>
              <a:ext uri="{FF2B5EF4-FFF2-40B4-BE49-F238E27FC236}">
                <a16:creationId xmlns:a16="http://schemas.microsoft.com/office/drawing/2014/main" id="{A875E935-7F8C-4533-B125-768579359442}"/>
              </a:ext>
            </a:extLst>
          </p:cNvPr>
          <p:cNvSpPr>
            <a:spLocks noGrp="1"/>
          </p:cNvSpPr>
          <p:nvPr>
            <p:ph type="title"/>
          </p:nvPr>
        </p:nvSpPr>
        <p:spPr>
          <a:xfrm>
            <a:off x="665610" y="260714"/>
            <a:ext cx="6947302" cy="951398"/>
          </a:xfrm>
        </p:spPr>
        <p:txBody>
          <a:bodyPr>
            <a:normAutofit/>
          </a:bodyPr>
          <a:lstStyle/>
          <a:p>
            <a:r>
              <a:rPr lang="en-US" dirty="0">
                <a:solidFill>
                  <a:schemeClr val="tx1"/>
                </a:solidFill>
                <a:latin typeface="Amasis MT Pro Black" panose="02040A04050005020304" pitchFamily="18" charset="0"/>
              </a:rPr>
              <a:t>Dependency - Spring Security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FE77593-2E45-44B0-8A68-8CE8DE30EE8C}"/>
              </a:ext>
            </a:extLst>
          </p:cNvPr>
          <p:cNvSpPr>
            <a:spLocks noGrp="1"/>
          </p:cNvSpPr>
          <p:nvPr>
            <p:ph sz="quarter" idx="13"/>
          </p:nvPr>
        </p:nvSpPr>
        <p:spPr>
          <a:xfrm>
            <a:off x="665610" y="1549399"/>
            <a:ext cx="7946762" cy="4117753"/>
          </a:xfrm>
        </p:spPr>
        <p:txBody>
          <a:bodyPr/>
          <a:lstStyle/>
          <a:p>
            <a:r>
              <a:rPr lang="en-US" dirty="0">
                <a:latin typeface="Amasis MT Pro" panose="02040504050005020304" pitchFamily="18" charset="0"/>
              </a:rPr>
              <a:t>At the moment the </a:t>
            </a:r>
            <a:r>
              <a:rPr lang="en-US" dirty="0" err="1">
                <a:latin typeface="Amasis MT Pro" panose="02040504050005020304" pitchFamily="18" charset="0"/>
              </a:rPr>
              <a:t>booklink</a:t>
            </a:r>
            <a:r>
              <a:rPr lang="en-US" dirty="0">
                <a:latin typeface="Amasis MT Pro" panose="02040504050005020304" pitchFamily="18" charset="0"/>
              </a:rPr>
              <a:t> website is not secured in any way. </a:t>
            </a:r>
          </a:p>
          <a:p>
            <a:endParaRPr lang="en-US" dirty="0">
              <a:latin typeface="Amasis MT Pro" panose="02040504050005020304" pitchFamily="18" charset="0"/>
            </a:endParaRPr>
          </a:p>
          <a:p>
            <a:r>
              <a:rPr lang="en-US" dirty="0">
                <a:latin typeface="Amasis MT Pro" panose="02040504050005020304" pitchFamily="18" charset="0"/>
              </a:rPr>
              <a:t>We will be modifying our project to include authentication. </a:t>
            </a:r>
          </a:p>
          <a:p>
            <a:endParaRPr lang="en-US" dirty="0">
              <a:latin typeface="Amasis MT Pro" panose="02040504050005020304" pitchFamily="18" charset="0"/>
            </a:endParaRPr>
          </a:p>
          <a:p>
            <a:r>
              <a:rPr lang="en-US" dirty="0">
                <a:latin typeface="Amasis MT Pro" panose="02040504050005020304" pitchFamily="18" charset="0"/>
              </a:rPr>
              <a:t>To do this, we need to:</a:t>
            </a:r>
          </a:p>
          <a:p>
            <a:pPr lvl="1"/>
            <a:r>
              <a:rPr lang="en-US" dirty="0">
                <a:latin typeface="Amasis MT Pro" panose="02040504050005020304" pitchFamily="18" charset="0"/>
              </a:rPr>
              <a:t>Include </a:t>
            </a:r>
            <a:r>
              <a:rPr lang="en-US" b="1" dirty="0">
                <a:latin typeface="Amasis MT Pro" panose="02040504050005020304" pitchFamily="18" charset="0"/>
              </a:rPr>
              <a:t>Spring Security </a:t>
            </a:r>
            <a:r>
              <a:rPr lang="en-US" dirty="0">
                <a:latin typeface="Amasis MT Pro" panose="02040504050005020304" pitchFamily="18" charset="0"/>
              </a:rPr>
              <a:t>dependency in </a:t>
            </a:r>
            <a:r>
              <a:rPr lang="en-US" b="1" dirty="0">
                <a:latin typeface="Amasis MT Pro" panose="02040504050005020304" pitchFamily="18" charset="0"/>
              </a:rPr>
              <a:t>pom.xml</a:t>
            </a:r>
          </a:p>
          <a:p>
            <a:pPr lvl="1"/>
            <a:r>
              <a:rPr lang="en-US" dirty="0">
                <a:latin typeface="Amasis MT Pro" panose="02040504050005020304" pitchFamily="18" charset="0"/>
              </a:rPr>
              <a:t>Create a web security configuration file, </a:t>
            </a:r>
            <a:r>
              <a:rPr lang="en-US" b="1" dirty="0">
                <a:latin typeface="Amasis MT Pro" panose="02040504050005020304" pitchFamily="18" charset="0"/>
              </a:rPr>
              <a:t>WebSecurityConfig.java</a:t>
            </a:r>
          </a:p>
          <a:p>
            <a:endParaRPr lang="en-US" dirty="0">
              <a:latin typeface="Amasis MT Pro" panose="02040504050005020304" pitchFamily="18" charset="0"/>
            </a:endParaRPr>
          </a:p>
          <a:p>
            <a:endParaRPr lang="en-SG" dirty="0">
              <a:latin typeface="Amasis MT Pro" panose="02040504050005020304" pitchFamily="18" charset="0"/>
            </a:endParaRPr>
          </a:p>
        </p:txBody>
      </p:sp>
    </p:spTree>
    <p:extLst>
      <p:ext uri="{BB962C8B-B14F-4D97-AF65-F5344CB8AC3E}">
        <p14:creationId xmlns:p14="http://schemas.microsoft.com/office/powerpoint/2010/main" val="2022776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EADAB-8657-4EFA-B8B6-AC67BFE3CB3B}"/>
              </a:ext>
            </a:extLst>
          </p:cNvPr>
          <p:cNvSpPr>
            <a:spLocks noGrp="1"/>
          </p:cNvSpPr>
          <p:nvPr>
            <p:ph type="sldNum" sz="quarter" idx="12"/>
          </p:nvPr>
        </p:nvSpPr>
        <p:spPr/>
        <p:txBody>
          <a:bodyPr/>
          <a:lstStyle/>
          <a:p>
            <a:fld id="{6767FADE-2612-3649-B495-F644A23F288B}" type="slidenum">
              <a:rPr lang="en-US" smtClean="0"/>
              <a:pPr/>
              <a:t>29</a:t>
            </a:fld>
            <a:endParaRPr lang="en-US"/>
          </a:p>
        </p:txBody>
      </p:sp>
      <p:sp>
        <p:nvSpPr>
          <p:cNvPr id="3" name="Title 2">
            <a:extLst>
              <a:ext uri="{FF2B5EF4-FFF2-40B4-BE49-F238E27FC236}">
                <a16:creationId xmlns:a16="http://schemas.microsoft.com/office/drawing/2014/main" id="{5AC84622-AD64-493F-B23D-95D461688050}"/>
              </a:ext>
            </a:extLst>
          </p:cNvPr>
          <p:cNvSpPr>
            <a:spLocks noGrp="1"/>
          </p:cNvSpPr>
          <p:nvPr>
            <p:ph type="title"/>
          </p:nvPr>
        </p:nvSpPr>
        <p:spPr>
          <a:xfrm>
            <a:off x="665609" y="207551"/>
            <a:ext cx="7840437" cy="1200329"/>
          </a:xfrm>
        </p:spPr>
        <p:txBody>
          <a:bodyPr>
            <a:normAutofit/>
          </a:bodyPr>
          <a:lstStyle/>
          <a:p>
            <a:r>
              <a:rPr lang="en-US" dirty="0">
                <a:solidFill>
                  <a:schemeClr val="tx1"/>
                </a:solidFill>
                <a:latin typeface="Amasis MT Pro Black" panose="02040A04050005020304" pitchFamily="18" charset="0"/>
              </a:rPr>
              <a:t>Exercise 1  – Adding Spring Security dependency in POM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79BC248-7908-48B6-81AA-06F6909525BC}"/>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We will include the </a:t>
            </a:r>
            <a:r>
              <a:rPr lang="en-US" b="1" dirty="0">
                <a:latin typeface="Amasis MT Pro" panose="02040504050005020304" pitchFamily="18" charset="0"/>
              </a:rPr>
              <a:t>Spring Security</a:t>
            </a:r>
            <a:r>
              <a:rPr lang="en-US" dirty="0">
                <a:latin typeface="Amasis MT Pro" panose="02040504050005020304" pitchFamily="18" charset="0"/>
              </a:rPr>
              <a:t> dependency for </a:t>
            </a:r>
            <a:r>
              <a:rPr lang="en-US" b="1" dirty="0">
                <a:latin typeface="Amasis MT Pro" panose="02040504050005020304" pitchFamily="18" charset="0"/>
              </a:rPr>
              <a:t>LP03</a:t>
            </a:r>
            <a:r>
              <a:rPr lang="en-US" dirty="0">
                <a:latin typeface="Amasis MT Pro" panose="02040504050005020304" pitchFamily="18" charset="0"/>
              </a:rPr>
              <a:t> project in the </a:t>
            </a:r>
            <a:r>
              <a:rPr lang="en-US" b="1" dirty="0">
                <a:latin typeface="Amasis MT Pro" panose="02040504050005020304" pitchFamily="18" charset="0"/>
              </a:rPr>
              <a:t>pom.xml </a:t>
            </a:r>
            <a:r>
              <a:rPr lang="en-US" dirty="0">
                <a:latin typeface="Amasis MT Pro" panose="02040504050005020304" pitchFamily="18" charset="0"/>
              </a:rPr>
              <a:t>file. </a:t>
            </a:r>
          </a:p>
          <a:p>
            <a:pPr marL="457200" indent="-457200">
              <a:buFont typeface="+mj-lt"/>
              <a:buAutoNum type="alphaLcParenR"/>
            </a:pPr>
            <a:endParaRPr lang="en-US" dirty="0">
              <a:latin typeface="Amasis MT Pro" panose="02040504050005020304" pitchFamily="18" charset="0"/>
            </a:endParaRPr>
          </a:p>
          <a:p>
            <a:pPr marL="457200" indent="-457200">
              <a:buFont typeface="+mj-lt"/>
              <a:buAutoNum type="alphaLcParenR"/>
            </a:pPr>
            <a:r>
              <a:rPr lang="en-US" dirty="0">
                <a:latin typeface="Amasis MT Pro" panose="02040504050005020304" pitchFamily="18" charset="0"/>
              </a:rPr>
              <a:t>Copy the dependency details here and paste into </a:t>
            </a:r>
            <a:r>
              <a:rPr lang="en-US" b="1" dirty="0">
                <a:latin typeface="Amasis MT Pro" panose="02040504050005020304" pitchFamily="18" charset="0"/>
              </a:rPr>
              <a:t>pom.xml</a:t>
            </a:r>
            <a:r>
              <a:rPr lang="en-US" dirty="0">
                <a:latin typeface="Amasis MT Pro" panose="02040504050005020304" pitchFamily="18" charset="0"/>
              </a:rPr>
              <a:t>:</a:t>
            </a:r>
            <a:endParaRPr lang="en-SG" dirty="0">
              <a:latin typeface="Amasis MT Pro" panose="02040504050005020304" pitchFamily="18" charset="0"/>
            </a:endParaRPr>
          </a:p>
        </p:txBody>
      </p:sp>
      <p:sp>
        <p:nvSpPr>
          <p:cNvPr id="5" name="TextBox 4">
            <a:extLst>
              <a:ext uri="{FF2B5EF4-FFF2-40B4-BE49-F238E27FC236}">
                <a16:creationId xmlns:a16="http://schemas.microsoft.com/office/drawing/2014/main" id="{6B5C1A39-6CE7-4E7C-B3FB-0A55C3013C8B}"/>
              </a:ext>
            </a:extLst>
          </p:cNvPr>
          <p:cNvSpPr txBox="1"/>
          <p:nvPr/>
        </p:nvSpPr>
        <p:spPr>
          <a:xfrm>
            <a:off x="1001712" y="4006671"/>
            <a:ext cx="7358105" cy="1200329"/>
          </a:xfrm>
          <a:prstGeom prst="rect">
            <a:avLst/>
          </a:prstGeom>
          <a:noFill/>
        </p:spPr>
        <p:txBody>
          <a:bodyPr wrap="none" rtlCol="0">
            <a:spAutoFit/>
          </a:bodyPr>
          <a:lstStyle/>
          <a:p>
            <a:r>
              <a:rPr lang="en-SG" dirty="0">
                <a:latin typeface="Consolas" panose="020B0609020204030204" pitchFamily="49" charset="0"/>
              </a:rPr>
              <a:t>&lt;dependency&gt;</a:t>
            </a:r>
          </a:p>
          <a:p>
            <a:r>
              <a:rPr lang="en-SG" dirty="0">
                <a:latin typeface="Consolas" panose="020B0609020204030204" pitchFamily="49" charset="0"/>
              </a:rPr>
              <a:t>	&lt;</a:t>
            </a:r>
            <a:r>
              <a:rPr lang="en-SG" dirty="0" err="1">
                <a:latin typeface="Consolas" panose="020B0609020204030204" pitchFamily="49" charset="0"/>
              </a:rPr>
              <a:t>groupId</a:t>
            </a:r>
            <a:r>
              <a:rPr lang="en-SG" dirty="0">
                <a:latin typeface="Consolas" panose="020B0609020204030204" pitchFamily="49" charset="0"/>
              </a:rPr>
              <a:t>&gt;</a:t>
            </a:r>
            <a:r>
              <a:rPr lang="en-SG" dirty="0" err="1">
                <a:latin typeface="Consolas" panose="020B0609020204030204" pitchFamily="49" charset="0"/>
              </a:rPr>
              <a:t>org.springframework.boot</a:t>
            </a:r>
            <a:r>
              <a:rPr lang="en-SG" dirty="0">
                <a:latin typeface="Consolas" panose="020B0609020204030204" pitchFamily="49" charset="0"/>
              </a:rPr>
              <a:t>&lt;/</a:t>
            </a:r>
            <a:r>
              <a:rPr lang="en-SG" dirty="0" err="1">
                <a:latin typeface="Consolas" panose="020B0609020204030204" pitchFamily="49" charset="0"/>
              </a:rPr>
              <a:t>groupId</a:t>
            </a:r>
            <a:r>
              <a:rPr lang="en-SG" dirty="0">
                <a:latin typeface="Consolas" panose="020B0609020204030204" pitchFamily="49" charset="0"/>
              </a:rPr>
              <a:t>&gt;</a:t>
            </a:r>
          </a:p>
          <a:p>
            <a:r>
              <a:rPr lang="en-SG" dirty="0">
                <a:latin typeface="Consolas" panose="020B0609020204030204" pitchFamily="49" charset="0"/>
              </a:rPr>
              <a:t>	&lt;</a:t>
            </a:r>
            <a:r>
              <a:rPr lang="en-SG" dirty="0" err="1">
                <a:latin typeface="Consolas" panose="020B0609020204030204" pitchFamily="49" charset="0"/>
              </a:rPr>
              <a:t>artifactId</a:t>
            </a:r>
            <a:r>
              <a:rPr lang="en-SG" dirty="0">
                <a:latin typeface="Consolas" panose="020B0609020204030204" pitchFamily="49" charset="0"/>
              </a:rPr>
              <a:t>&gt;spring-boot-starter-security&lt;/</a:t>
            </a:r>
            <a:r>
              <a:rPr lang="en-SG" dirty="0" err="1">
                <a:latin typeface="Consolas" panose="020B0609020204030204" pitchFamily="49" charset="0"/>
              </a:rPr>
              <a:t>artifactId</a:t>
            </a:r>
            <a:r>
              <a:rPr lang="en-SG" dirty="0">
                <a:latin typeface="Consolas" panose="020B0609020204030204" pitchFamily="49" charset="0"/>
              </a:rPr>
              <a:t>&gt;</a:t>
            </a:r>
          </a:p>
          <a:p>
            <a:r>
              <a:rPr lang="en-SG" dirty="0">
                <a:latin typeface="Consolas" panose="020B0609020204030204" pitchFamily="49" charset="0"/>
              </a:rPr>
              <a:t>&lt;/dependency&gt;</a:t>
            </a:r>
          </a:p>
        </p:txBody>
      </p:sp>
    </p:spTree>
    <p:extLst>
      <p:ext uri="{BB962C8B-B14F-4D97-AF65-F5344CB8AC3E}">
        <p14:creationId xmlns:p14="http://schemas.microsoft.com/office/powerpoint/2010/main" val="80365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3</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Admin matters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610" y="1353288"/>
            <a:ext cx="7477125" cy="4941186"/>
          </a:xfrm>
        </p:spPr>
        <p:txBody>
          <a:bodyPr/>
          <a:lstStyle/>
          <a:p>
            <a:pPr marL="0" indent="0">
              <a:buNone/>
            </a:pPr>
            <a:r>
              <a:rPr lang="en-US" sz="2400" dirty="0">
                <a:latin typeface="Amasis MT Pro" panose="02040504050005020304" pitchFamily="18" charset="0"/>
              </a:rPr>
              <a:t>A tidy/clean laptop is a good laptop for learning</a:t>
            </a:r>
          </a:p>
          <a:p>
            <a:pPr marL="0" indent="0">
              <a:buNone/>
            </a:pPr>
            <a:endParaRPr lang="en-US" sz="2400" dirty="0">
              <a:latin typeface="Amasis MT Pro" panose="02040504050005020304" pitchFamily="18" charset="0"/>
            </a:endParaRPr>
          </a:p>
          <a:p>
            <a:pPr marL="0" indent="0">
              <a:buNone/>
            </a:pPr>
            <a:r>
              <a:rPr lang="en-US" dirty="0">
                <a:latin typeface="Amasis MT Pro" panose="02040504050005020304" pitchFamily="18" charset="0"/>
              </a:rPr>
              <a:t>Files c</a:t>
            </a:r>
            <a:r>
              <a:rPr lang="en-US" sz="2400" dirty="0">
                <a:latin typeface="Amasis MT Pro" panose="02040504050005020304" pitchFamily="18" charset="0"/>
              </a:rPr>
              <a:t>reated on the laptop will linger on. To prevent this:</a:t>
            </a:r>
          </a:p>
          <a:p>
            <a:endParaRPr lang="en-US" sz="2400" dirty="0">
              <a:latin typeface="Amasis MT Pro" panose="02040504050005020304" pitchFamily="18" charset="0"/>
            </a:endParaRPr>
          </a:p>
          <a:p>
            <a:pPr lvl="1"/>
            <a:r>
              <a:rPr lang="en-US" dirty="0">
                <a:latin typeface="Amasis MT Pro" panose="02040504050005020304" pitchFamily="18" charset="0"/>
              </a:rPr>
              <a:t>Create a folder in the "Documents" location for this workshop</a:t>
            </a:r>
          </a:p>
          <a:p>
            <a:pPr marL="914400" lvl="2" indent="0">
              <a:buNone/>
            </a:pPr>
            <a:r>
              <a:rPr lang="en-US" dirty="0">
                <a:latin typeface="Amasis MT Pro" panose="02040504050005020304" pitchFamily="18" charset="0"/>
              </a:rPr>
              <a:t>E.g. “</a:t>
            </a:r>
            <a:r>
              <a:rPr lang="en-US" dirty="0" err="1">
                <a:latin typeface="Amasis MT Pro" panose="02040504050005020304" pitchFamily="18" charset="0"/>
              </a:rPr>
              <a:t>SpringBoot</a:t>
            </a:r>
            <a:r>
              <a:rPr lang="en-US" dirty="0">
                <a:latin typeface="Amasis MT Pro" panose="02040504050005020304" pitchFamily="18" charset="0"/>
              </a:rPr>
              <a:t>-Alan" or “</a:t>
            </a:r>
            <a:r>
              <a:rPr lang="en-US" dirty="0" err="1">
                <a:latin typeface="Amasis MT Pro" panose="02040504050005020304" pitchFamily="18" charset="0"/>
              </a:rPr>
              <a:t>SpringBoot-PeterPan</a:t>
            </a:r>
            <a:r>
              <a:rPr lang="en-US" dirty="0">
                <a:latin typeface="Amasis MT Pro" panose="02040504050005020304" pitchFamily="18" charset="0"/>
              </a:rPr>
              <a:t>“</a:t>
            </a:r>
          </a:p>
          <a:p>
            <a:pPr marL="914400" lvl="2" indent="0">
              <a:buNone/>
            </a:pPr>
            <a:endParaRPr lang="en-US" dirty="0">
              <a:latin typeface="Amasis MT Pro" panose="02040504050005020304" pitchFamily="18" charset="0"/>
            </a:endParaRPr>
          </a:p>
          <a:p>
            <a:pPr lvl="1"/>
            <a:r>
              <a:rPr lang="en-US" dirty="0">
                <a:latin typeface="Amasis MT Pro" panose="02040504050005020304" pitchFamily="18" charset="0"/>
              </a:rPr>
              <a:t>All user created files to be placed in this folder</a:t>
            </a:r>
          </a:p>
          <a:p>
            <a:pPr lvl="1"/>
            <a:endParaRPr lang="en-US" dirty="0">
              <a:latin typeface="Amasis MT Pro" panose="02040504050005020304" pitchFamily="18" charset="0"/>
            </a:endParaRPr>
          </a:p>
          <a:p>
            <a:pPr lvl="1"/>
            <a:r>
              <a:rPr lang="en-US" dirty="0">
                <a:latin typeface="Amasis MT Pro" panose="02040504050005020304" pitchFamily="18" charset="0"/>
              </a:rPr>
              <a:t>Delete that folder after the course</a:t>
            </a:r>
          </a:p>
        </p:txBody>
      </p:sp>
    </p:spTree>
    <p:extLst>
      <p:ext uri="{BB962C8B-B14F-4D97-AF65-F5344CB8AC3E}">
        <p14:creationId xmlns:p14="http://schemas.microsoft.com/office/powerpoint/2010/main" val="3488485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9BC248-7908-48B6-81AA-06F6909525BC}"/>
              </a:ext>
            </a:extLst>
          </p:cNvPr>
          <p:cNvSpPr>
            <a:spLocks noGrp="1"/>
          </p:cNvSpPr>
          <p:nvPr>
            <p:ph sz="quarter" idx="13"/>
          </p:nvPr>
        </p:nvSpPr>
        <p:spPr>
          <a:xfrm>
            <a:off x="665163" y="1650999"/>
            <a:ext cx="8064167" cy="4401645"/>
          </a:xfrm>
        </p:spPr>
        <p:txBody>
          <a:bodyPr/>
          <a:lstStyle/>
          <a:p>
            <a:pPr marL="457200" indent="-457200">
              <a:buFont typeface="+mj-lt"/>
              <a:buAutoNum type="alphaLcParenR" startAt="3"/>
            </a:pPr>
            <a:r>
              <a:rPr lang="en-US" sz="2000" dirty="0">
                <a:latin typeface="Amasis MT Pro" panose="02040504050005020304" pitchFamily="18" charset="0"/>
              </a:rPr>
              <a:t>Your </a:t>
            </a:r>
            <a:r>
              <a:rPr lang="en-US" sz="2000" b="1" dirty="0">
                <a:latin typeface="Amasis MT Pro" panose="02040504050005020304" pitchFamily="18" charset="0"/>
              </a:rPr>
              <a:t>pom.xml </a:t>
            </a:r>
            <a:r>
              <a:rPr lang="en-US" sz="2000" dirty="0">
                <a:latin typeface="Amasis MT Pro" panose="02040504050005020304" pitchFamily="18" charset="0"/>
              </a:rPr>
              <a:t>should look like below.</a:t>
            </a: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endParaRPr lang="en-US" sz="2000" dirty="0">
              <a:latin typeface="Amasis MT Pro" panose="02040504050005020304" pitchFamily="18" charset="0"/>
            </a:endParaRPr>
          </a:p>
          <a:p>
            <a:pPr marL="0" indent="0">
              <a:buNone/>
            </a:pPr>
            <a:endParaRPr lang="en-US" sz="2000" dirty="0">
              <a:latin typeface="Amasis MT Pro" panose="02040504050005020304" pitchFamily="18" charset="0"/>
            </a:endParaRPr>
          </a:p>
          <a:p>
            <a:pPr marL="457200" indent="-457200">
              <a:buFont typeface="+mj-lt"/>
              <a:buAutoNum type="alphaLcParenR" startAt="4"/>
            </a:pPr>
            <a:r>
              <a:rPr lang="en-US" sz="2000" dirty="0">
                <a:latin typeface="Amasis MT Pro" panose="02040504050005020304" pitchFamily="18" charset="0"/>
              </a:rPr>
              <a:t>Save </a:t>
            </a:r>
            <a:r>
              <a:rPr lang="en-US" sz="2000" b="1" dirty="0">
                <a:latin typeface="Amasis MT Pro" panose="02040504050005020304" pitchFamily="18" charset="0"/>
              </a:rPr>
              <a:t>pom.xml </a:t>
            </a:r>
            <a:r>
              <a:rPr lang="en-US" sz="2000" dirty="0">
                <a:latin typeface="Amasis MT Pro" panose="02040504050005020304" pitchFamily="18" charset="0"/>
              </a:rPr>
              <a:t>and the </a:t>
            </a:r>
            <a:r>
              <a:rPr lang="en-US" sz="2000" dirty="0" err="1">
                <a:latin typeface="Amasis MT Pro" panose="02040504050005020304" pitchFamily="18" charset="0"/>
              </a:rPr>
              <a:t>Springboot</a:t>
            </a:r>
            <a:r>
              <a:rPr lang="en-US" sz="2000" dirty="0">
                <a:latin typeface="Amasis MT Pro" panose="02040504050005020304" pitchFamily="18" charset="0"/>
              </a:rPr>
              <a:t> project will automatically* load the required libraries.</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A2AB46A0-AC2A-4120-9B74-DD215965B16F}"/>
              </a:ext>
            </a:extLst>
          </p:cNvPr>
          <p:cNvPicPr>
            <a:picLocks noChangeAspect="1"/>
          </p:cNvPicPr>
          <p:nvPr/>
        </p:nvPicPr>
        <p:blipFill>
          <a:blip r:embed="rId3"/>
          <a:stretch>
            <a:fillRect/>
          </a:stretch>
        </p:blipFill>
        <p:spPr>
          <a:xfrm>
            <a:off x="1527292" y="2095187"/>
            <a:ext cx="5201356" cy="3201829"/>
          </a:xfrm>
          <a:prstGeom prst="rect">
            <a:avLst/>
          </a:prstGeom>
          <a:ln>
            <a:solidFill>
              <a:schemeClr val="tx1"/>
            </a:solidFill>
          </a:ln>
        </p:spPr>
      </p:pic>
      <p:sp>
        <p:nvSpPr>
          <p:cNvPr id="2" name="Slide Number Placeholder 1">
            <a:extLst>
              <a:ext uri="{FF2B5EF4-FFF2-40B4-BE49-F238E27FC236}">
                <a16:creationId xmlns:a16="http://schemas.microsoft.com/office/drawing/2014/main" id="{130EADAB-8657-4EFA-B8B6-AC67BFE3CB3B}"/>
              </a:ext>
            </a:extLst>
          </p:cNvPr>
          <p:cNvSpPr>
            <a:spLocks noGrp="1"/>
          </p:cNvSpPr>
          <p:nvPr>
            <p:ph type="sldNum" sz="quarter" idx="12"/>
          </p:nvPr>
        </p:nvSpPr>
        <p:spPr/>
        <p:txBody>
          <a:bodyPr/>
          <a:lstStyle/>
          <a:p>
            <a:fld id="{6767FADE-2612-3649-B495-F644A23F288B}" type="slidenum">
              <a:rPr lang="en-US" smtClean="0"/>
              <a:pPr/>
              <a:t>30</a:t>
            </a:fld>
            <a:endParaRPr lang="en-US"/>
          </a:p>
        </p:txBody>
      </p:sp>
      <p:sp>
        <p:nvSpPr>
          <p:cNvPr id="3" name="Title 2">
            <a:extLst>
              <a:ext uri="{FF2B5EF4-FFF2-40B4-BE49-F238E27FC236}">
                <a16:creationId xmlns:a16="http://schemas.microsoft.com/office/drawing/2014/main" id="{5AC84622-AD64-493F-B23D-95D461688050}"/>
              </a:ext>
            </a:extLst>
          </p:cNvPr>
          <p:cNvSpPr>
            <a:spLocks noGrp="1"/>
          </p:cNvSpPr>
          <p:nvPr>
            <p:ph type="title"/>
          </p:nvPr>
        </p:nvSpPr>
        <p:spPr>
          <a:xfrm>
            <a:off x="665610" y="260714"/>
            <a:ext cx="7723478" cy="1051705"/>
          </a:xfrm>
        </p:spPr>
        <p:txBody>
          <a:bodyPr>
            <a:normAutofit fontScale="90000"/>
          </a:bodyPr>
          <a:lstStyle/>
          <a:p>
            <a:r>
              <a:rPr lang="en-US" dirty="0">
                <a:solidFill>
                  <a:schemeClr val="tx1"/>
                </a:solidFill>
                <a:latin typeface="Amasis MT Pro Black" panose="02040A04050005020304" pitchFamily="18" charset="0"/>
              </a:rPr>
              <a:t>Exercise 1  – Adding Spring Security dependency in POM </a:t>
            </a:r>
            <a:endParaRPr lang="en-SG" dirty="0">
              <a:solidFill>
                <a:schemeClr val="tx1"/>
              </a:solidFill>
              <a:latin typeface="Amasis MT Pro Black" panose="02040A04050005020304" pitchFamily="18" charset="0"/>
            </a:endParaRPr>
          </a:p>
        </p:txBody>
      </p:sp>
      <p:sp>
        <p:nvSpPr>
          <p:cNvPr id="7" name="Rectangle 6">
            <a:extLst>
              <a:ext uri="{FF2B5EF4-FFF2-40B4-BE49-F238E27FC236}">
                <a16:creationId xmlns:a16="http://schemas.microsoft.com/office/drawing/2014/main" id="{8C20753A-95E5-4799-87E7-7207459DD966}"/>
              </a:ext>
            </a:extLst>
          </p:cNvPr>
          <p:cNvSpPr/>
          <p:nvPr/>
        </p:nvSpPr>
        <p:spPr>
          <a:xfrm>
            <a:off x="2109332" y="4090737"/>
            <a:ext cx="2770676" cy="423511"/>
          </a:xfrm>
          <a:prstGeom prst="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0A3A7355-6A2B-491F-B4F6-5638310FA643}"/>
              </a:ext>
            </a:extLst>
          </p:cNvPr>
          <p:cNvSpPr txBox="1"/>
          <p:nvPr/>
        </p:nvSpPr>
        <p:spPr>
          <a:xfrm>
            <a:off x="665163" y="6052645"/>
            <a:ext cx="3462807" cy="276999"/>
          </a:xfrm>
          <a:prstGeom prst="rect">
            <a:avLst/>
          </a:prstGeom>
          <a:noFill/>
        </p:spPr>
        <p:txBody>
          <a:bodyPr wrap="none" rtlCol="0">
            <a:spAutoFit/>
          </a:bodyPr>
          <a:lstStyle/>
          <a:p>
            <a:r>
              <a:rPr lang="en-US" sz="1200" dirty="0"/>
              <a:t>*Ensure that you are connected to the internet </a:t>
            </a:r>
            <a:endParaRPr lang="en-SG" sz="1200" dirty="0"/>
          </a:p>
        </p:txBody>
      </p:sp>
    </p:spTree>
    <p:extLst>
      <p:ext uri="{BB962C8B-B14F-4D97-AF65-F5344CB8AC3E}">
        <p14:creationId xmlns:p14="http://schemas.microsoft.com/office/powerpoint/2010/main" val="35338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Authentication with Spring Default User</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926822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777483-FD34-405A-82C0-2EEB9492863E}"/>
              </a:ext>
            </a:extLst>
          </p:cNvPr>
          <p:cNvSpPr>
            <a:spLocks noGrp="1"/>
          </p:cNvSpPr>
          <p:nvPr>
            <p:ph type="sldNum" sz="quarter" idx="12"/>
          </p:nvPr>
        </p:nvSpPr>
        <p:spPr/>
        <p:txBody>
          <a:bodyPr/>
          <a:lstStyle/>
          <a:p>
            <a:fld id="{6767FADE-2612-3649-B495-F644A23F288B}" type="slidenum">
              <a:rPr lang="en-US" smtClean="0"/>
              <a:pPr/>
              <a:t>32</a:t>
            </a:fld>
            <a:endParaRPr lang="en-US"/>
          </a:p>
        </p:txBody>
      </p:sp>
      <p:sp>
        <p:nvSpPr>
          <p:cNvPr id="3" name="Title 2">
            <a:extLst>
              <a:ext uri="{FF2B5EF4-FFF2-40B4-BE49-F238E27FC236}">
                <a16:creationId xmlns:a16="http://schemas.microsoft.com/office/drawing/2014/main" id="{0DF9353A-378D-4855-8E73-9F751BB3F2B6}"/>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2 – Sign in page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D8DEDD5-57F3-4C11-9C0B-20C8C5F5ED3E}"/>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Run the </a:t>
            </a:r>
            <a:r>
              <a:rPr lang="en-US" dirty="0" err="1">
                <a:latin typeface="Amasis MT Pro" panose="02040504050005020304" pitchFamily="18" charset="0"/>
              </a:rPr>
              <a:t>springboot</a:t>
            </a:r>
            <a:r>
              <a:rPr lang="en-US" dirty="0">
                <a:latin typeface="Amasis MT Pro" panose="02040504050005020304" pitchFamily="18" charset="0"/>
              </a:rPr>
              <a:t> application</a:t>
            </a:r>
          </a:p>
          <a:p>
            <a:pPr marL="457200" indent="-457200">
              <a:buFont typeface="+mj-lt"/>
              <a:buAutoNum type="alphaLcParenR"/>
            </a:pPr>
            <a:r>
              <a:rPr lang="en-US" dirty="0">
                <a:latin typeface="Amasis MT Pro" panose="02040504050005020304" pitchFamily="18" charset="0"/>
              </a:rPr>
              <a:t>Go to </a:t>
            </a:r>
            <a:r>
              <a:rPr lang="en-US" dirty="0">
                <a:latin typeface="Amasis MT Pro" panose="02040504050005020304" pitchFamily="18" charset="0"/>
                <a:hlinkClick r:id="rId2"/>
              </a:rPr>
              <a:t>http://localhost:8080/</a:t>
            </a:r>
            <a:r>
              <a:rPr lang="en-US" dirty="0">
                <a:latin typeface="Amasis MT Pro" panose="02040504050005020304" pitchFamily="18" charset="0"/>
              </a:rPr>
              <a:t> </a:t>
            </a:r>
          </a:p>
          <a:p>
            <a:pPr marL="457200" indent="-457200">
              <a:buFont typeface="+mj-lt"/>
              <a:buAutoNum type="alphaLcParenR"/>
            </a:pPr>
            <a:r>
              <a:rPr lang="en-US" dirty="0">
                <a:latin typeface="Amasis MT Pro" panose="02040504050005020304" pitchFamily="18" charset="0"/>
              </a:rPr>
              <a:t>You will see the following page:</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D922BA07-A38F-474B-A7DA-C593FA8761A5}"/>
              </a:ext>
            </a:extLst>
          </p:cNvPr>
          <p:cNvPicPr>
            <a:picLocks noChangeAspect="1"/>
          </p:cNvPicPr>
          <p:nvPr/>
        </p:nvPicPr>
        <p:blipFill>
          <a:blip r:embed="rId3"/>
          <a:stretch>
            <a:fillRect/>
          </a:stretch>
        </p:blipFill>
        <p:spPr>
          <a:xfrm>
            <a:off x="665163" y="3056905"/>
            <a:ext cx="4839863" cy="2868679"/>
          </a:xfrm>
          <a:prstGeom prst="rect">
            <a:avLst/>
          </a:prstGeom>
        </p:spPr>
      </p:pic>
      <p:sp>
        <p:nvSpPr>
          <p:cNvPr id="6" name="TextBox 5">
            <a:extLst>
              <a:ext uri="{FF2B5EF4-FFF2-40B4-BE49-F238E27FC236}">
                <a16:creationId xmlns:a16="http://schemas.microsoft.com/office/drawing/2014/main" id="{B2B09027-1D21-4082-AF4B-65641EEDAF96}"/>
              </a:ext>
            </a:extLst>
          </p:cNvPr>
          <p:cNvSpPr txBox="1"/>
          <p:nvPr/>
        </p:nvSpPr>
        <p:spPr>
          <a:xfrm>
            <a:off x="5982225" y="3695055"/>
            <a:ext cx="2704575" cy="1077218"/>
          </a:xfrm>
          <a:prstGeom prst="rect">
            <a:avLst/>
          </a:prstGeom>
          <a:noFill/>
        </p:spPr>
        <p:txBody>
          <a:bodyPr wrap="square" rtlCol="0">
            <a:spAutoFit/>
          </a:bodyPr>
          <a:lstStyle/>
          <a:p>
            <a:r>
              <a:rPr lang="en-US" sz="1600" dirty="0"/>
              <a:t>This page is automatically generated when you add the Spring security dependency</a:t>
            </a:r>
            <a:endParaRPr lang="en-SG" sz="1600" dirty="0"/>
          </a:p>
        </p:txBody>
      </p:sp>
    </p:spTree>
    <p:extLst>
      <p:ext uri="{BB962C8B-B14F-4D97-AF65-F5344CB8AC3E}">
        <p14:creationId xmlns:p14="http://schemas.microsoft.com/office/powerpoint/2010/main" val="139072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AE11C-3DA9-4AF7-A314-A4AF42C42DB6}"/>
              </a:ext>
            </a:extLst>
          </p:cNvPr>
          <p:cNvSpPr>
            <a:spLocks noGrp="1"/>
          </p:cNvSpPr>
          <p:nvPr>
            <p:ph type="sldNum" sz="quarter" idx="12"/>
          </p:nvPr>
        </p:nvSpPr>
        <p:spPr/>
        <p:txBody>
          <a:bodyPr/>
          <a:lstStyle/>
          <a:p>
            <a:fld id="{6767FADE-2612-3649-B495-F644A23F288B}" type="slidenum">
              <a:rPr lang="en-US" smtClean="0"/>
              <a:pPr/>
              <a:t>33</a:t>
            </a:fld>
            <a:endParaRPr lang="en-US"/>
          </a:p>
        </p:txBody>
      </p:sp>
      <p:sp>
        <p:nvSpPr>
          <p:cNvPr id="3" name="Title 2">
            <a:extLst>
              <a:ext uri="{FF2B5EF4-FFF2-40B4-BE49-F238E27FC236}">
                <a16:creationId xmlns:a16="http://schemas.microsoft.com/office/drawing/2014/main" id="{1D788258-6C13-41D9-85EA-FD95D670D241}"/>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2 – Sign in page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0F8F6D5-467B-461A-BBC4-024C0FCD146A}"/>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Try accessing other pages that you have previously accessed</a:t>
            </a:r>
          </a:p>
          <a:p>
            <a:pPr marL="457200" indent="-457200">
              <a:buFont typeface="+mj-lt"/>
              <a:buAutoNum type="alphaLcParenR" startAt="4"/>
            </a:pPr>
            <a:r>
              <a:rPr lang="en-US" dirty="0">
                <a:latin typeface="Amasis MT Pro" panose="02040504050005020304" pitchFamily="18" charset="0"/>
              </a:rPr>
              <a:t>E.g.</a:t>
            </a:r>
          </a:p>
          <a:p>
            <a:pPr lvl="1"/>
            <a:r>
              <a:rPr lang="en-SG" dirty="0">
                <a:latin typeface="Amasis MT Pro" panose="02040504050005020304" pitchFamily="18" charset="0"/>
                <a:hlinkClick r:id="rId2"/>
              </a:rPr>
              <a:t>http://localhost:8080/categories</a:t>
            </a:r>
            <a:r>
              <a:rPr lang="en-SG" dirty="0">
                <a:latin typeface="Amasis MT Pro" panose="02040504050005020304" pitchFamily="18" charset="0"/>
              </a:rPr>
              <a:t> </a:t>
            </a:r>
          </a:p>
          <a:p>
            <a:pPr lvl="1"/>
            <a:r>
              <a:rPr lang="en-SG" dirty="0">
                <a:latin typeface="Amasis MT Pro" panose="02040504050005020304" pitchFamily="18" charset="0"/>
                <a:hlinkClick r:id="rId3"/>
              </a:rPr>
              <a:t>http://localhost:8080/items</a:t>
            </a:r>
            <a:r>
              <a:rPr lang="en-SG" dirty="0">
                <a:latin typeface="Amasis MT Pro" panose="02040504050005020304" pitchFamily="18" charset="0"/>
              </a:rPr>
              <a:t> </a:t>
            </a:r>
          </a:p>
          <a:p>
            <a:pPr marL="914400" lvl="1" indent="-457200">
              <a:buFont typeface="+mj-lt"/>
              <a:buAutoNum type="alphaLcParenR" startAt="4"/>
            </a:pPr>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W</a:t>
            </a:r>
            <a:r>
              <a:rPr lang="en-SG" dirty="0">
                <a:latin typeface="Amasis MT Pro" panose="02040504050005020304" pitchFamily="18" charset="0"/>
              </a:rPr>
              <a:t>rite down your observations.</a:t>
            </a:r>
          </a:p>
        </p:txBody>
      </p:sp>
      <p:pic>
        <p:nvPicPr>
          <p:cNvPr id="5" name="Picture 4">
            <a:extLst>
              <a:ext uri="{FF2B5EF4-FFF2-40B4-BE49-F238E27FC236}">
                <a16:creationId xmlns:a16="http://schemas.microsoft.com/office/drawing/2014/main" id="{F02AECE4-9A05-47F0-AFFA-9D364403038A}"/>
              </a:ext>
            </a:extLst>
          </p:cNvPr>
          <p:cNvPicPr>
            <a:picLocks noChangeAspect="1"/>
          </p:cNvPicPr>
          <p:nvPr/>
        </p:nvPicPr>
        <p:blipFill>
          <a:blip r:embed="rId4"/>
          <a:stretch>
            <a:fillRect/>
          </a:stretch>
        </p:blipFill>
        <p:spPr>
          <a:xfrm>
            <a:off x="8188947" y="165826"/>
            <a:ext cx="745961" cy="794367"/>
          </a:xfrm>
          <a:prstGeom prst="rect">
            <a:avLst/>
          </a:prstGeom>
        </p:spPr>
      </p:pic>
    </p:spTree>
    <p:extLst>
      <p:ext uri="{BB962C8B-B14F-4D97-AF65-F5344CB8AC3E}">
        <p14:creationId xmlns:p14="http://schemas.microsoft.com/office/powerpoint/2010/main" val="3253506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AE11C-3DA9-4AF7-A314-A4AF42C42DB6}"/>
              </a:ext>
            </a:extLst>
          </p:cNvPr>
          <p:cNvSpPr>
            <a:spLocks noGrp="1"/>
          </p:cNvSpPr>
          <p:nvPr>
            <p:ph type="sldNum" sz="quarter" idx="12"/>
          </p:nvPr>
        </p:nvSpPr>
        <p:spPr/>
        <p:txBody>
          <a:bodyPr/>
          <a:lstStyle/>
          <a:p>
            <a:fld id="{6767FADE-2612-3649-B495-F644A23F288B}" type="slidenum">
              <a:rPr lang="en-US" smtClean="0"/>
              <a:pPr/>
              <a:t>34</a:t>
            </a:fld>
            <a:endParaRPr lang="en-US"/>
          </a:p>
        </p:txBody>
      </p:sp>
      <p:sp>
        <p:nvSpPr>
          <p:cNvPr id="3" name="Title 2">
            <a:extLst>
              <a:ext uri="{FF2B5EF4-FFF2-40B4-BE49-F238E27FC236}">
                <a16:creationId xmlns:a16="http://schemas.microsoft.com/office/drawing/2014/main" id="{1D788258-6C13-41D9-85EA-FD95D670D241}"/>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2 – Sign in page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0F8F6D5-467B-461A-BBC4-024C0FCD146A}"/>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Try accessing other pages that you have previously accessed</a:t>
            </a:r>
          </a:p>
          <a:p>
            <a:pPr marL="457200" indent="-457200">
              <a:buFont typeface="+mj-lt"/>
              <a:buAutoNum type="alphaLcParenR" startAt="4"/>
            </a:pPr>
            <a:r>
              <a:rPr lang="en-US" dirty="0">
                <a:latin typeface="Amasis MT Pro" panose="02040504050005020304" pitchFamily="18" charset="0"/>
              </a:rPr>
              <a:t>E.g.</a:t>
            </a:r>
          </a:p>
          <a:p>
            <a:pPr lvl="1"/>
            <a:r>
              <a:rPr lang="en-SG" dirty="0">
                <a:latin typeface="Amasis MT Pro" panose="02040504050005020304" pitchFamily="18" charset="0"/>
                <a:hlinkClick r:id="rId2"/>
              </a:rPr>
              <a:t>http://localhost:8080/categories</a:t>
            </a:r>
            <a:r>
              <a:rPr lang="en-SG" dirty="0">
                <a:latin typeface="Amasis MT Pro" panose="02040504050005020304" pitchFamily="18" charset="0"/>
              </a:rPr>
              <a:t> </a:t>
            </a:r>
          </a:p>
          <a:p>
            <a:pPr lvl="1"/>
            <a:r>
              <a:rPr lang="en-SG" dirty="0">
                <a:latin typeface="Amasis MT Pro" panose="02040504050005020304" pitchFamily="18" charset="0"/>
                <a:hlinkClick r:id="rId3"/>
              </a:rPr>
              <a:t>http://localhost:8080/items</a:t>
            </a:r>
            <a:r>
              <a:rPr lang="en-SG" dirty="0">
                <a:latin typeface="Amasis MT Pro" panose="02040504050005020304" pitchFamily="18" charset="0"/>
              </a:rPr>
              <a:t> </a:t>
            </a:r>
          </a:p>
          <a:p>
            <a:pPr marL="914400" lvl="1" indent="-457200">
              <a:buFont typeface="+mj-lt"/>
              <a:buAutoNum type="alphaLcParenR" startAt="4"/>
            </a:pPr>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W</a:t>
            </a:r>
            <a:r>
              <a:rPr lang="en-SG" dirty="0">
                <a:latin typeface="Amasis MT Pro" panose="02040504050005020304" pitchFamily="18" charset="0"/>
              </a:rPr>
              <a:t>rite down your observations:</a:t>
            </a:r>
          </a:p>
          <a:p>
            <a:pPr lvl="1"/>
            <a:r>
              <a:rPr lang="en-US" dirty="0">
                <a:solidFill>
                  <a:schemeClr val="accent1"/>
                </a:solidFill>
                <a:latin typeface="Amasis MT Pro" panose="02040504050005020304" pitchFamily="18" charset="0"/>
              </a:rPr>
              <a:t>You are not able to view the web pages as access </a:t>
            </a:r>
            <a:r>
              <a:rPr lang="en-SG" dirty="0">
                <a:solidFill>
                  <a:schemeClr val="accent1"/>
                </a:solidFill>
                <a:latin typeface="Amasis MT Pro" panose="02040504050005020304" pitchFamily="18" charset="0"/>
              </a:rPr>
              <a:t>is blocked.</a:t>
            </a:r>
          </a:p>
          <a:p>
            <a:pPr lvl="1"/>
            <a:r>
              <a:rPr lang="en-SG" dirty="0">
                <a:solidFill>
                  <a:schemeClr val="accent1"/>
                </a:solidFill>
                <a:latin typeface="Amasis MT Pro" panose="02040504050005020304" pitchFamily="18" charset="0"/>
              </a:rPr>
              <a:t>You are also asked to login with a username and password.</a:t>
            </a:r>
          </a:p>
        </p:txBody>
      </p:sp>
      <p:pic>
        <p:nvPicPr>
          <p:cNvPr id="5" name="Picture 4">
            <a:extLst>
              <a:ext uri="{FF2B5EF4-FFF2-40B4-BE49-F238E27FC236}">
                <a16:creationId xmlns:a16="http://schemas.microsoft.com/office/drawing/2014/main" id="{2571012D-EFE8-4627-BA9E-2CF7DE1393F3}"/>
              </a:ext>
            </a:extLst>
          </p:cNvPr>
          <p:cNvPicPr>
            <a:picLocks noChangeAspect="1"/>
          </p:cNvPicPr>
          <p:nvPr/>
        </p:nvPicPr>
        <p:blipFill>
          <a:blip r:embed="rId4"/>
          <a:stretch>
            <a:fillRect/>
          </a:stretch>
        </p:blipFill>
        <p:spPr>
          <a:xfrm>
            <a:off x="8188947" y="165826"/>
            <a:ext cx="745961" cy="794367"/>
          </a:xfrm>
          <a:prstGeom prst="rect">
            <a:avLst/>
          </a:prstGeom>
        </p:spPr>
      </p:pic>
    </p:spTree>
    <p:extLst>
      <p:ext uri="{BB962C8B-B14F-4D97-AF65-F5344CB8AC3E}">
        <p14:creationId xmlns:p14="http://schemas.microsoft.com/office/powerpoint/2010/main" val="4138111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C4CF19-27D8-430F-A6E9-2B6EC5A543B0}"/>
              </a:ext>
            </a:extLst>
          </p:cNvPr>
          <p:cNvSpPr>
            <a:spLocks noGrp="1"/>
          </p:cNvSpPr>
          <p:nvPr>
            <p:ph type="sldNum" sz="quarter" idx="12"/>
          </p:nvPr>
        </p:nvSpPr>
        <p:spPr/>
        <p:txBody>
          <a:bodyPr/>
          <a:lstStyle/>
          <a:p>
            <a:fld id="{6767FADE-2612-3649-B495-F644A23F288B}" type="slidenum">
              <a:rPr lang="en-US" smtClean="0"/>
              <a:pPr/>
              <a:t>35</a:t>
            </a:fld>
            <a:endParaRPr lang="en-US"/>
          </a:p>
        </p:txBody>
      </p:sp>
      <p:sp>
        <p:nvSpPr>
          <p:cNvPr id="3" name="Title 2">
            <a:extLst>
              <a:ext uri="{FF2B5EF4-FFF2-40B4-BE49-F238E27FC236}">
                <a16:creationId xmlns:a16="http://schemas.microsoft.com/office/drawing/2014/main" id="{30EB3128-0127-4CAB-8532-624903789A20}"/>
              </a:ext>
            </a:extLst>
          </p:cNvPr>
          <p:cNvSpPr>
            <a:spLocks noGrp="1"/>
          </p:cNvSpPr>
          <p:nvPr>
            <p:ph type="title"/>
          </p:nvPr>
        </p:nvSpPr>
        <p:spPr>
          <a:xfrm>
            <a:off x="665609" y="260714"/>
            <a:ext cx="7819171" cy="1057723"/>
          </a:xfrm>
        </p:spPr>
        <p:txBody>
          <a:bodyPr>
            <a:normAutofit fontScale="90000"/>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CD053FA-5B31-41DD-A7CC-DECDC65D2650}"/>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In the console when you ran your </a:t>
            </a:r>
            <a:r>
              <a:rPr lang="en-US" dirty="0" err="1">
                <a:latin typeface="Amasis MT Pro" panose="02040504050005020304" pitchFamily="18" charset="0"/>
              </a:rPr>
              <a:t>springboot</a:t>
            </a:r>
            <a:r>
              <a:rPr lang="en-US" dirty="0">
                <a:latin typeface="Amasis MT Pro" panose="02040504050005020304" pitchFamily="18" charset="0"/>
              </a:rPr>
              <a:t> application, you will see a password being generated. </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630C3268-F0A5-4881-8C3C-A5811155B19F}"/>
              </a:ext>
            </a:extLst>
          </p:cNvPr>
          <p:cNvPicPr>
            <a:picLocks noChangeAspect="1"/>
          </p:cNvPicPr>
          <p:nvPr/>
        </p:nvPicPr>
        <p:blipFill>
          <a:blip r:embed="rId2"/>
          <a:stretch>
            <a:fillRect/>
          </a:stretch>
        </p:blipFill>
        <p:spPr>
          <a:xfrm>
            <a:off x="0" y="3337519"/>
            <a:ext cx="9144000" cy="2588065"/>
          </a:xfrm>
          <a:prstGeom prst="rect">
            <a:avLst/>
          </a:prstGeom>
        </p:spPr>
      </p:pic>
      <p:sp>
        <p:nvSpPr>
          <p:cNvPr id="6" name="TextBox 5">
            <a:extLst>
              <a:ext uri="{FF2B5EF4-FFF2-40B4-BE49-F238E27FC236}">
                <a16:creationId xmlns:a16="http://schemas.microsoft.com/office/drawing/2014/main" id="{3AFB6ADF-ADA1-4763-9304-0407E5888E52}"/>
              </a:ext>
            </a:extLst>
          </p:cNvPr>
          <p:cNvSpPr txBox="1"/>
          <p:nvPr/>
        </p:nvSpPr>
        <p:spPr>
          <a:xfrm>
            <a:off x="471638" y="5207000"/>
            <a:ext cx="6506678" cy="954107"/>
          </a:xfrm>
          <a:prstGeom prst="rect">
            <a:avLst/>
          </a:prstGeom>
          <a:solidFill>
            <a:schemeClr val="bg1"/>
          </a:solidFill>
          <a:ln>
            <a:solidFill>
              <a:srgbClr val="FF0000"/>
            </a:solidFill>
          </a:ln>
        </p:spPr>
        <p:txBody>
          <a:bodyPr wrap="square" rtlCol="0">
            <a:spAutoFit/>
          </a:bodyPr>
          <a:lstStyle/>
          <a:p>
            <a:r>
              <a:rPr lang="en-US" sz="1400" dirty="0">
                <a:solidFill>
                  <a:srgbClr val="FF0000"/>
                </a:solidFill>
              </a:rPr>
              <a:t>Note: </a:t>
            </a:r>
          </a:p>
          <a:p>
            <a:r>
              <a:rPr lang="en-US" sz="1400" dirty="0">
                <a:solidFill>
                  <a:srgbClr val="FF0000"/>
                </a:solidFill>
              </a:rPr>
              <a:t>This password changes </a:t>
            </a:r>
            <a:r>
              <a:rPr lang="en-US" sz="1400" dirty="0" err="1">
                <a:solidFill>
                  <a:srgbClr val="FF0000"/>
                </a:solidFill>
              </a:rPr>
              <a:t>everytime</a:t>
            </a:r>
            <a:r>
              <a:rPr lang="en-US" sz="1400" dirty="0">
                <a:solidFill>
                  <a:srgbClr val="FF0000"/>
                </a:solidFill>
              </a:rPr>
              <a:t> you run the </a:t>
            </a:r>
            <a:r>
              <a:rPr lang="en-US" sz="1400" dirty="0" err="1">
                <a:solidFill>
                  <a:srgbClr val="FF0000"/>
                </a:solidFill>
              </a:rPr>
              <a:t>springboot</a:t>
            </a:r>
            <a:r>
              <a:rPr lang="en-US" sz="1400" dirty="0">
                <a:solidFill>
                  <a:srgbClr val="FF0000"/>
                </a:solidFill>
              </a:rPr>
              <a:t> application.</a:t>
            </a:r>
          </a:p>
          <a:p>
            <a:endParaRPr lang="en-US" sz="1400" dirty="0">
              <a:solidFill>
                <a:srgbClr val="FF0000"/>
              </a:solidFill>
            </a:endParaRPr>
          </a:p>
          <a:p>
            <a:r>
              <a:rPr lang="en-US" sz="1400" dirty="0">
                <a:solidFill>
                  <a:srgbClr val="FF0000"/>
                </a:solidFill>
              </a:rPr>
              <a:t>The default username to login is “user”</a:t>
            </a:r>
            <a:endParaRPr lang="en-SG" sz="1400" dirty="0">
              <a:solidFill>
                <a:srgbClr val="FF0000"/>
              </a:solidFill>
            </a:endParaRPr>
          </a:p>
        </p:txBody>
      </p:sp>
      <p:sp>
        <p:nvSpPr>
          <p:cNvPr id="7" name="Rectangle 6">
            <a:extLst>
              <a:ext uri="{FF2B5EF4-FFF2-40B4-BE49-F238E27FC236}">
                <a16:creationId xmlns:a16="http://schemas.microsoft.com/office/drawing/2014/main" id="{320B5186-CAA9-4595-90FF-B1606C0ED157}"/>
              </a:ext>
            </a:extLst>
          </p:cNvPr>
          <p:cNvSpPr/>
          <p:nvPr/>
        </p:nvSpPr>
        <p:spPr>
          <a:xfrm>
            <a:off x="2868328" y="4957010"/>
            <a:ext cx="3003083" cy="154682"/>
          </a:xfrm>
          <a:prstGeom prst="rect">
            <a:avLst/>
          </a:prstGeom>
          <a:solidFill>
            <a:srgbClr val="FFFF00">
              <a:alpha val="2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5244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A1E14E-83B4-43C4-8797-1D19AA92B5DF}"/>
              </a:ext>
            </a:extLst>
          </p:cNvPr>
          <p:cNvSpPr>
            <a:spLocks noGrp="1"/>
          </p:cNvSpPr>
          <p:nvPr>
            <p:ph type="sldNum" sz="quarter" idx="12"/>
          </p:nvPr>
        </p:nvSpPr>
        <p:spPr/>
        <p:txBody>
          <a:bodyPr/>
          <a:lstStyle/>
          <a:p>
            <a:fld id="{6767FADE-2612-3649-B495-F644A23F288B}" type="slidenum">
              <a:rPr lang="en-US" smtClean="0"/>
              <a:pPr/>
              <a:t>36</a:t>
            </a:fld>
            <a:endParaRPr lang="en-US"/>
          </a:p>
        </p:txBody>
      </p:sp>
      <p:sp>
        <p:nvSpPr>
          <p:cNvPr id="3" name="Title 2">
            <a:extLst>
              <a:ext uri="{FF2B5EF4-FFF2-40B4-BE49-F238E27FC236}">
                <a16:creationId xmlns:a16="http://schemas.microsoft.com/office/drawing/2014/main" id="{01C16E23-39B9-40C4-8AFD-26182DE49541}"/>
              </a:ext>
            </a:extLst>
          </p:cNvPr>
          <p:cNvSpPr>
            <a:spLocks noGrp="1"/>
          </p:cNvSpPr>
          <p:nvPr>
            <p:ph type="title"/>
          </p:nvPr>
        </p:nvSpPr>
        <p:spPr>
          <a:xfrm>
            <a:off x="665608" y="260714"/>
            <a:ext cx="7968029" cy="1390286"/>
          </a:xfrm>
        </p:spPr>
        <p:txBody>
          <a:bodyPr>
            <a:normAutofit/>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734040C-410D-4C38-889C-AB0F6AEFF362}"/>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Login to the page with the default username and password generated. </a:t>
            </a:r>
          </a:p>
          <a:p>
            <a:pPr marL="457200" indent="-457200">
              <a:buFont typeface="+mj-lt"/>
              <a:buAutoNum type="alphaLcParenR" startAt="2"/>
            </a:pPr>
            <a:endParaRPr lang="en-US" dirty="0">
              <a:latin typeface="Amasis MT Pro" panose="02040504050005020304" pitchFamily="18" charset="0"/>
            </a:endParaRPr>
          </a:p>
          <a:p>
            <a:pPr marL="457200" indent="-457200">
              <a:buFont typeface="+mj-lt"/>
              <a:buAutoNum type="alphaLcParenR" startAt="2"/>
            </a:pPr>
            <a:r>
              <a:rPr lang="en-US" dirty="0">
                <a:latin typeface="Amasis MT Pro" panose="02040504050005020304" pitchFamily="18" charset="0"/>
              </a:rPr>
              <a:t>Try accessing the pages that you have previously accessed again</a:t>
            </a:r>
          </a:p>
          <a:p>
            <a:pPr marL="457200" indent="-457200">
              <a:buFont typeface="+mj-lt"/>
              <a:buAutoNum type="alphaLcParenR" startAt="2"/>
            </a:pPr>
            <a:r>
              <a:rPr lang="en-US" dirty="0">
                <a:latin typeface="Amasis MT Pro" panose="02040504050005020304" pitchFamily="18" charset="0"/>
              </a:rPr>
              <a:t>E.g.</a:t>
            </a:r>
          </a:p>
          <a:p>
            <a:pPr lvl="1"/>
            <a:r>
              <a:rPr lang="en-SG" dirty="0">
                <a:latin typeface="Amasis MT Pro" panose="02040504050005020304" pitchFamily="18" charset="0"/>
                <a:hlinkClick r:id="rId2"/>
              </a:rPr>
              <a:t>http://localhost:8080/categories</a:t>
            </a:r>
            <a:r>
              <a:rPr lang="en-SG" dirty="0">
                <a:latin typeface="Amasis MT Pro" panose="02040504050005020304" pitchFamily="18" charset="0"/>
              </a:rPr>
              <a:t> </a:t>
            </a:r>
          </a:p>
          <a:p>
            <a:pPr lvl="1"/>
            <a:r>
              <a:rPr lang="en-SG" dirty="0">
                <a:latin typeface="Amasis MT Pro" panose="02040504050005020304" pitchFamily="18" charset="0"/>
                <a:hlinkClick r:id="rId3"/>
              </a:rPr>
              <a:t>http://localhost:8080/items</a:t>
            </a:r>
            <a:r>
              <a:rPr lang="en-SG" dirty="0">
                <a:latin typeface="Amasis MT Pro" panose="02040504050005020304" pitchFamily="18" charset="0"/>
              </a:rPr>
              <a:t> </a:t>
            </a:r>
          </a:p>
          <a:p>
            <a:pPr marL="0" indent="0">
              <a:buNone/>
            </a:pPr>
            <a:endParaRPr lang="en-US" dirty="0">
              <a:latin typeface="Amasis MT Pro" panose="02040504050005020304" pitchFamily="18" charset="0"/>
            </a:endParaRPr>
          </a:p>
        </p:txBody>
      </p:sp>
    </p:spTree>
    <p:extLst>
      <p:ext uri="{BB962C8B-B14F-4D97-AF65-F5344CB8AC3E}">
        <p14:creationId xmlns:p14="http://schemas.microsoft.com/office/powerpoint/2010/main" val="3588727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A1E14E-83B4-43C4-8797-1D19AA92B5DF}"/>
              </a:ext>
            </a:extLst>
          </p:cNvPr>
          <p:cNvSpPr>
            <a:spLocks noGrp="1"/>
          </p:cNvSpPr>
          <p:nvPr>
            <p:ph type="sldNum" sz="quarter" idx="12"/>
          </p:nvPr>
        </p:nvSpPr>
        <p:spPr/>
        <p:txBody>
          <a:bodyPr/>
          <a:lstStyle/>
          <a:p>
            <a:fld id="{6767FADE-2612-3649-B495-F644A23F288B}" type="slidenum">
              <a:rPr lang="en-US" smtClean="0"/>
              <a:pPr/>
              <a:t>37</a:t>
            </a:fld>
            <a:endParaRPr lang="en-US"/>
          </a:p>
        </p:txBody>
      </p:sp>
      <p:sp>
        <p:nvSpPr>
          <p:cNvPr id="3" name="Title 2">
            <a:extLst>
              <a:ext uri="{FF2B5EF4-FFF2-40B4-BE49-F238E27FC236}">
                <a16:creationId xmlns:a16="http://schemas.microsoft.com/office/drawing/2014/main" id="{01C16E23-39B9-40C4-8AFD-26182DE49541}"/>
              </a:ext>
            </a:extLst>
          </p:cNvPr>
          <p:cNvSpPr>
            <a:spLocks noGrp="1"/>
          </p:cNvSpPr>
          <p:nvPr>
            <p:ph type="title"/>
          </p:nvPr>
        </p:nvSpPr>
        <p:spPr>
          <a:xfrm>
            <a:off x="665163" y="317934"/>
            <a:ext cx="7234828" cy="1032401"/>
          </a:xfrm>
        </p:spPr>
        <p:txBody>
          <a:bodyPr>
            <a:normAutofit fontScale="90000"/>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734040C-410D-4C38-889C-AB0F6AEFF362}"/>
              </a:ext>
            </a:extLst>
          </p:cNvPr>
          <p:cNvSpPr>
            <a:spLocks noGrp="1"/>
          </p:cNvSpPr>
          <p:nvPr>
            <p:ph sz="quarter" idx="13"/>
          </p:nvPr>
        </p:nvSpPr>
        <p:spPr/>
        <p:txBody>
          <a:bodyPr/>
          <a:lstStyle/>
          <a:p>
            <a:pPr marL="457200" indent="-457200">
              <a:buFont typeface="+mj-lt"/>
              <a:buAutoNum type="alphaLcParenR" startAt="5"/>
            </a:pPr>
            <a:r>
              <a:rPr lang="en-US" dirty="0">
                <a:latin typeface="Amasis MT Pro" panose="02040504050005020304" pitchFamily="18" charset="0"/>
              </a:rPr>
              <a:t>Now go to this url: </a:t>
            </a:r>
            <a:r>
              <a:rPr lang="en-US" dirty="0">
                <a:latin typeface="Amasis MT Pro" panose="02040504050005020304" pitchFamily="18" charset="0"/>
                <a:hlinkClick r:id="rId2"/>
              </a:rPr>
              <a:t>http://localhost:8080/logout</a:t>
            </a:r>
            <a:r>
              <a:rPr lang="en-US" dirty="0">
                <a:latin typeface="Amasis MT Pro" panose="02040504050005020304" pitchFamily="18" charset="0"/>
              </a:rPr>
              <a:t> </a:t>
            </a:r>
          </a:p>
          <a:p>
            <a:pPr marL="457200" indent="-457200">
              <a:buFont typeface="+mj-lt"/>
              <a:buAutoNum type="alphaLcParenR" startAt="5"/>
            </a:pPr>
            <a:endParaRPr lang="en-US" dirty="0">
              <a:latin typeface="Amasis MT Pro" panose="02040504050005020304" pitchFamily="18" charset="0"/>
            </a:endParaRPr>
          </a:p>
          <a:p>
            <a:pPr marL="457200" indent="-457200">
              <a:buFont typeface="+mj-lt"/>
              <a:buAutoNum type="alphaLcParenR" startAt="5"/>
            </a:pPr>
            <a:r>
              <a:rPr lang="en-US" dirty="0">
                <a:latin typeface="Amasis MT Pro" panose="02040504050005020304" pitchFamily="18" charset="0"/>
              </a:rPr>
              <a:t>Write down your observations.</a:t>
            </a:r>
          </a:p>
        </p:txBody>
      </p:sp>
      <p:pic>
        <p:nvPicPr>
          <p:cNvPr id="5" name="Picture 4">
            <a:extLst>
              <a:ext uri="{FF2B5EF4-FFF2-40B4-BE49-F238E27FC236}">
                <a16:creationId xmlns:a16="http://schemas.microsoft.com/office/drawing/2014/main" id="{0572319B-7346-4C83-A6DB-366C449C7381}"/>
              </a:ext>
            </a:extLst>
          </p:cNvPr>
          <p:cNvPicPr>
            <a:picLocks noChangeAspect="1"/>
          </p:cNvPicPr>
          <p:nvPr/>
        </p:nvPicPr>
        <p:blipFill>
          <a:blip r:embed="rId3"/>
          <a:stretch>
            <a:fillRect/>
          </a:stretch>
        </p:blipFill>
        <p:spPr>
          <a:xfrm>
            <a:off x="8188947" y="165826"/>
            <a:ext cx="745961" cy="794367"/>
          </a:xfrm>
          <a:prstGeom prst="rect">
            <a:avLst/>
          </a:prstGeom>
        </p:spPr>
      </p:pic>
    </p:spTree>
    <p:extLst>
      <p:ext uri="{BB962C8B-B14F-4D97-AF65-F5344CB8AC3E}">
        <p14:creationId xmlns:p14="http://schemas.microsoft.com/office/powerpoint/2010/main" val="2035333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A1E14E-83B4-43C4-8797-1D19AA92B5DF}"/>
              </a:ext>
            </a:extLst>
          </p:cNvPr>
          <p:cNvSpPr>
            <a:spLocks noGrp="1"/>
          </p:cNvSpPr>
          <p:nvPr>
            <p:ph type="sldNum" sz="quarter" idx="12"/>
          </p:nvPr>
        </p:nvSpPr>
        <p:spPr/>
        <p:txBody>
          <a:bodyPr/>
          <a:lstStyle/>
          <a:p>
            <a:fld id="{6767FADE-2612-3649-B495-F644A23F288B}" type="slidenum">
              <a:rPr lang="en-US" smtClean="0"/>
              <a:pPr/>
              <a:t>38</a:t>
            </a:fld>
            <a:endParaRPr lang="en-US"/>
          </a:p>
        </p:txBody>
      </p:sp>
      <p:sp>
        <p:nvSpPr>
          <p:cNvPr id="3" name="Title 2">
            <a:extLst>
              <a:ext uri="{FF2B5EF4-FFF2-40B4-BE49-F238E27FC236}">
                <a16:creationId xmlns:a16="http://schemas.microsoft.com/office/drawing/2014/main" id="{01C16E23-39B9-40C4-8AFD-26182DE49541}"/>
              </a:ext>
            </a:extLst>
          </p:cNvPr>
          <p:cNvSpPr>
            <a:spLocks noGrp="1"/>
          </p:cNvSpPr>
          <p:nvPr>
            <p:ph type="title"/>
          </p:nvPr>
        </p:nvSpPr>
        <p:spPr>
          <a:xfrm>
            <a:off x="665609" y="260714"/>
            <a:ext cx="7819172" cy="1078988"/>
          </a:xfrm>
        </p:spPr>
        <p:txBody>
          <a:bodyPr>
            <a:normAutofit/>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734040C-410D-4C38-889C-AB0F6AEFF362}"/>
              </a:ext>
            </a:extLst>
          </p:cNvPr>
          <p:cNvSpPr>
            <a:spLocks noGrp="1"/>
          </p:cNvSpPr>
          <p:nvPr>
            <p:ph sz="quarter" idx="13"/>
          </p:nvPr>
        </p:nvSpPr>
        <p:spPr/>
        <p:txBody>
          <a:bodyPr/>
          <a:lstStyle/>
          <a:p>
            <a:pPr marL="457200" indent="-457200">
              <a:buFont typeface="+mj-lt"/>
              <a:buAutoNum type="alphaLcParenR" startAt="5"/>
            </a:pPr>
            <a:r>
              <a:rPr lang="en-US" dirty="0">
                <a:latin typeface="Amasis MT Pro" panose="02040504050005020304" pitchFamily="18" charset="0"/>
              </a:rPr>
              <a:t>Now go to this url: </a:t>
            </a:r>
            <a:r>
              <a:rPr lang="en-US" dirty="0">
                <a:latin typeface="Amasis MT Pro" panose="02040504050005020304" pitchFamily="18" charset="0"/>
                <a:hlinkClick r:id="rId2"/>
              </a:rPr>
              <a:t>http://localhost:8080/logout</a:t>
            </a:r>
            <a:r>
              <a:rPr lang="en-US" dirty="0">
                <a:latin typeface="Amasis MT Pro" panose="02040504050005020304" pitchFamily="18" charset="0"/>
              </a:rPr>
              <a:t> </a:t>
            </a:r>
          </a:p>
          <a:p>
            <a:pPr marL="457200" indent="-457200">
              <a:buFont typeface="+mj-lt"/>
              <a:buAutoNum type="alphaLcParenR" startAt="5"/>
            </a:pPr>
            <a:endParaRPr lang="en-US" dirty="0">
              <a:latin typeface="Amasis MT Pro" panose="02040504050005020304" pitchFamily="18" charset="0"/>
            </a:endParaRPr>
          </a:p>
          <a:p>
            <a:pPr marL="457200" indent="-457200">
              <a:buFont typeface="+mj-lt"/>
              <a:buAutoNum type="alphaLcParenR" startAt="5"/>
            </a:pPr>
            <a:r>
              <a:rPr lang="en-US" dirty="0">
                <a:latin typeface="Amasis MT Pro" panose="02040504050005020304" pitchFamily="18" charset="0"/>
              </a:rPr>
              <a:t>Write down your observations</a:t>
            </a:r>
          </a:p>
          <a:p>
            <a:pPr lvl="1"/>
            <a:r>
              <a:rPr lang="en-US" dirty="0">
                <a:solidFill>
                  <a:schemeClr val="accent1"/>
                </a:solidFill>
                <a:latin typeface="Amasis MT Pro" panose="02040504050005020304" pitchFamily="18" charset="0"/>
              </a:rPr>
              <a:t>A prompt is shown to ask if we wish to logout. </a:t>
            </a:r>
          </a:p>
          <a:p>
            <a:pPr lvl="1"/>
            <a:r>
              <a:rPr lang="en-US" dirty="0">
                <a:solidFill>
                  <a:schemeClr val="accent1"/>
                </a:solidFill>
                <a:latin typeface="Amasis MT Pro" panose="02040504050005020304" pitchFamily="18" charset="0"/>
              </a:rPr>
              <a:t>Once clicked, we are signed out and access to the website is blocked again</a:t>
            </a:r>
          </a:p>
        </p:txBody>
      </p:sp>
      <p:pic>
        <p:nvPicPr>
          <p:cNvPr id="5" name="Picture 4">
            <a:extLst>
              <a:ext uri="{FF2B5EF4-FFF2-40B4-BE49-F238E27FC236}">
                <a16:creationId xmlns:a16="http://schemas.microsoft.com/office/drawing/2014/main" id="{889BA436-AD6D-4776-BD93-2BCB0A8A59A8}"/>
              </a:ext>
            </a:extLst>
          </p:cNvPr>
          <p:cNvPicPr>
            <a:picLocks noChangeAspect="1"/>
          </p:cNvPicPr>
          <p:nvPr/>
        </p:nvPicPr>
        <p:blipFill>
          <a:blip r:embed="rId3"/>
          <a:stretch>
            <a:fillRect/>
          </a:stretch>
        </p:blipFill>
        <p:spPr>
          <a:xfrm>
            <a:off x="8188947" y="165826"/>
            <a:ext cx="745961" cy="794367"/>
          </a:xfrm>
          <a:prstGeom prst="rect">
            <a:avLst/>
          </a:prstGeom>
        </p:spPr>
      </p:pic>
    </p:spTree>
    <p:extLst>
      <p:ext uri="{BB962C8B-B14F-4D97-AF65-F5344CB8AC3E}">
        <p14:creationId xmlns:p14="http://schemas.microsoft.com/office/powerpoint/2010/main" val="749736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096CF0-B840-4FE4-8A5D-1719B7E003E0}"/>
              </a:ext>
            </a:extLst>
          </p:cNvPr>
          <p:cNvSpPr>
            <a:spLocks noGrp="1"/>
          </p:cNvSpPr>
          <p:nvPr>
            <p:ph type="sldNum" sz="quarter" idx="12"/>
          </p:nvPr>
        </p:nvSpPr>
        <p:spPr/>
        <p:txBody>
          <a:bodyPr/>
          <a:lstStyle/>
          <a:p>
            <a:fld id="{6767FADE-2612-3649-B495-F644A23F288B}" type="slidenum">
              <a:rPr lang="en-US" smtClean="0"/>
              <a:pPr/>
              <a:t>39</a:t>
            </a:fld>
            <a:endParaRPr lang="en-US"/>
          </a:p>
        </p:txBody>
      </p:sp>
      <p:sp>
        <p:nvSpPr>
          <p:cNvPr id="3" name="Title 2">
            <a:extLst>
              <a:ext uri="{FF2B5EF4-FFF2-40B4-BE49-F238E27FC236}">
                <a16:creationId xmlns:a16="http://schemas.microsoft.com/office/drawing/2014/main" id="{851DEA1C-F10B-450E-912C-68952F7CDB99}"/>
              </a:ext>
            </a:extLst>
          </p:cNvPr>
          <p:cNvSpPr>
            <a:spLocks noGrp="1"/>
          </p:cNvSpPr>
          <p:nvPr>
            <p:ph type="title"/>
          </p:nvPr>
        </p:nvSpPr>
        <p:spPr>
          <a:xfrm>
            <a:off x="665609" y="260714"/>
            <a:ext cx="7872335" cy="1100253"/>
          </a:xfrm>
        </p:spPr>
        <p:txBody>
          <a:bodyPr>
            <a:normAutofit/>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3A23A16-DE46-46C8-9DA6-865E357526FD}"/>
              </a:ext>
            </a:extLst>
          </p:cNvPr>
          <p:cNvSpPr>
            <a:spLocks noGrp="1"/>
          </p:cNvSpPr>
          <p:nvPr>
            <p:ph sz="quarter" idx="13"/>
          </p:nvPr>
        </p:nvSpPr>
        <p:spPr/>
        <p:txBody>
          <a:bodyPr/>
          <a:lstStyle/>
          <a:p>
            <a:pPr marL="457200" indent="-457200">
              <a:buFont typeface="+mj-lt"/>
              <a:buAutoNum type="alphaLcParenR" startAt="7"/>
            </a:pPr>
            <a:r>
              <a:rPr lang="en-US" dirty="0">
                <a:latin typeface="Amasis MT Pro" panose="02040504050005020304" pitchFamily="18" charset="0"/>
              </a:rPr>
              <a:t>At this stage, the whole website is secure as we need to login to access all pages. However, what are the issues with this setup at the moment?</a:t>
            </a:r>
          </a:p>
          <a:p>
            <a:pPr lvl="1"/>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52AFD5AA-FFC8-4F5A-8BB1-EC238EF2ED39}"/>
              </a:ext>
            </a:extLst>
          </p:cNvPr>
          <p:cNvPicPr>
            <a:picLocks noChangeAspect="1"/>
          </p:cNvPicPr>
          <p:nvPr/>
        </p:nvPicPr>
        <p:blipFill>
          <a:blip r:embed="rId3"/>
          <a:stretch>
            <a:fillRect/>
          </a:stretch>
        </p:blipFill>
        <p:spPr>
          <a:xfrm>
            <a:off x="8188947" y="165826"/>
            <a:ext cx="745961" cy="794367"/>
          </a:xfrm>
          <a:prstGeom prst="rect">
            <a:avLst/>
          </a:prstGeom>
        </p:spPr>
      </p:pic>
    </p:spTree>
    <p:extLst>
      <p:ext uri="{BB962C8B-B14F-4D97-AF65-F5344CB8AC3E}">
        <p14:creationId xmlns:p14="http://schemas.microsoft.com/office/powerpoint/2010/main" val="341535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4</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Trainers</a:t>
            </a:r>
            <a:endParaRPr lang="en-SG" dirty="0">
              <a:solidFill>
                <a:schemeClr val="tx1"/>
              </a:solidFill>
              <a:latin typeface="Amasis MT Pro Black" panose="02040A04050005020304" pitchFamily="18" charset="0"/>
            </a:endParaRPr>
          </a:p>
        </p:txBody>
      </p:sp>
      <p:pic>
        <p:nvPicPr>
          <p:cNvPr id="4" name="Picture 3" descr="Kavitha Muniraj">
            <a:extLst>
              <a:ext uri="{FF2B5EF4-FFF2-40B4-BE49-F238E27FC236}">
                <a16:creationId xmlns:a16="http://schemas.microsoft.com/office/drawing/2014/main" id="{EFBB2D7C-53C1-A694-AAB6-B7C874F0E8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2829" y="4657263"/>
            <a:ext cx="1104291" cy="1104291"/>
          </a:xfrm>
          <a:prstGeom prst="rect">
            <a:avLst/>
          </a:prstGeom>
          <a:noFill/>
          <a:ln>
            <a:noFill/>
          </a:ln>
        </p:spPr>
      </p:pic>
      <p:pic>
        <p:nvPicPr>
          <p:cNvPr id="5" name="Picture 4" descr="Desmond Lee">
            <a:extLst>
              <a:ext uri="{FF2B5EF4-FFF2-40B4-BE49-F238E27FC236}">
                <a16:creationId xmlns:a16="http://schemas.microsoft.com/office/drawing/2014/main" id="{EA1E3300-56C7-4336-64DF-637F6AA7CF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2830" y="2716834"/>
            <a:ext cx="1193194" cy="1193194"/>
          </a:xfrm>
          <a:prstGeom prst="rect">
            <a:avLst/>
          </a:prstGeom>
          <a:noFill/>
          <a:ln>
            <a:noFill/>
          </a:ln>
        </p:spPr>
      </p:pic>
      <p:pic>
        <p:nvPicPr>
          <p:cNvPr id="6" name="Picture 5" descr="Magdalene Lim">
            <a:extLst>
              <a:ext uri="{FF2B5EF4-FFF2-40B4-BE49-F238E27FC236}">
                <a16:creationId xmlns:a16="http://schemas.microsoft.com/office/drawing/2014/main" id="{A42423E4-A2A7-74BD-C65F-96F7602602E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452" y="1086078"/>
            <a:ext cx="1123950" cy="1123950"/>
          </a:xfrm>
          <a:prstGeom prst="rect">
            <a:avLst/>
          </a:prstGeom>
          <a:noFill/>
          <a:ln>
            <a:noFill/>
          </a:ln>
        </p:spPr>
      </p:pic>
      <p:sp>
        <p:nvSpPr>
          <p:cNvPr id="8" name="TextBox 7">
            <a:extLst>
              <a:ext uri="{FF2B5EF4-FFF2-40B4-BE49-F238E27FC236}">
                <a16:creationId xmlns:a16="http://schemas.microsoft.com/office/drawing/2014/main" id="{B22F33BD-E723-EAB7-C519-5E4A42E49F9F}"/>
              </a:ext>
            </a:extLst>
          </p:cNvPr>
          <p:cNvSpPr txBox="1"/>
          <p:nvPr/>
        </p:nvSpPr>
        <p:spPr>
          <a:xfrm>
            <a:off x="3287722" y="2986698"/>
            <a:ext cx="3663493" cy="1077218"/>
          </a:xfrm>
          <a:prstGeom prst="rect">
            <a:avLst/>
          </a:prstGeom>
          <a:noFill/>
          <a:ln>
            <a:solidFill>
              <a:schemeClr val="accent1"/>
            </a:solidFill>
          </a:ln>
        </p:spPr>
        <p:txBody>
          <a:bodyPr wrap="square">
            <a:spAutoFit/>
          </a:bodyPr>
          <a:lstStyle/>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Desmond Lee</a:t>
            </a:r>
          </a:p>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 </a:t>
            </a:r>
            <a:r>
              <a:rPr lang="en-SG" sz="1400" dirty="0">
                <a:effectLst/>
                <a:latin typeface="Amasis MT Pro" panose="02040504050005020304" pitchFamily="18" charset="0"/>
                <a:ea typeface="Calibri" panose="020F0502020204030204" pitchFamily="34" charset="0"/>
                <a:cs typeface="Times New Roman" panose="02020603050405020304" pitchFamily="18" charset="0"/>
              </a:rPr>
              <a:t>Associate Lecturer</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 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b="0" i="0" u="none" strike="noStrike" dirty="0">
                <a:effectLst/>
                <a:latin typeface="Amasis MT Pro" panose="02040504050005020304" pitchFamily="18" charset="0"/>
              </a:rPr>
              <a:t>DESMOND_LEE@myrp.edu.sg</a:t>
            </a:r>
            <a:endParaRPr lang="en-SG" sz="1400" dirty="0">
              <a:latin typeface="Amasis MT Pro" panose="02040504050005020304" pitchFamily="18" charset="0"/>
            </a:endParaRPr>
          </a:p>
        </p:txBody>
      </p:sp>
      <p:sp>
        <p:nvSpPr>
          <p:cNvPr id="9" name="TextBox 8">
            <a:extLst>
              <a:ext uri="{FF2B5EF4-FFF2-40B4-BE49-F238E27FC236}">
                <a16:creationId xmlns:a16="http://schemas.microsoft.com/office/drawing/2014/main" id="{29B0E9E7-2096-763B-0026-3E686B570C2B}"/>
              </a:ext>
            </a:extLst>
          </p:cNvPr>
          <p:cNvSpPr txBox="1"/>
          <p:nvPr/>
        </p:nvSpPr>
        <p:spPr>
          <a:xfrm>
            <a:off x="3287723" y="1186387"/>
            <a:ext cx="3734514" cy="1015663"/>
          </a:xfrm>
          <a:prstGeom prst="rect">
            <a:avLst/>
          </a:prstGeom>
          <a:noFill/>
          <a:ln>
            <a:solidFill>
              <a:schemeClr val="accent1"/>
            </a:solidFill>
          </a:ln>
        </p:spPr>
        <p:txBody>
          <a:bodyPr wrap="square">
            <a:spAutoFit/>
          </a:bodyPr>
          <a:lstStyle/>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Magdalene Lim </a:t>
            </a:r>
          </a:p>
          <a:p>
            <a:r>
              <a:rPr lang="en-SG" sz="1400" dirty="0">
                <a:latin typeface="Amasis MT Pro" panose="02040504050005020304" pitchFamily="18" charset="0"/>
                <a:ea typeface="Calibri" panose="020F0502020204030204" pitchFamily="34" charset="0"/>
                <a:cs typeface="Times New Roman" panose="02020603050405020304" pitchFamily="18" charset="0"/>
              </a:rPr>
              <a:t>Senior</a:t>
            </a:r>
            <a:r>
              <a:rPr lang="en-SG" sz="1400" dirty="0">
                <a:effectLst/>
                <a:latin typeface="Amasis MT Pro" panose="02040504050005020304" pitchFamily="18" charset="0"/>
                <a:ea typeface="Calibri" panose="020F0502020204030204" pitchFamily="34" charset="0"/>
                <a:cs typeface="Times New Roman" panose="02020603050405020304" pitchFamily="18" charset="0"/>
              </a:rPr>
              <a:t> Lecturer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dirty="0">
                <a:latin typeface="Amasis MT Pro" panose="02040504050005020304" pitchFamily="18" charset="0"/>
                <a:cs typeface="Times New Roman" panose="02020603050405020304" pitchFamily="18" charset="0"/>
              </a:rPr>
              <a:t>Magdalene_lim@rp.edu.sg</a:t>
            </a:r>
            <a:endParaRPr lang="en-SG" sz="1400" dirty="0">
              <a:latin typeface="Amasis MT Pro" panose="02040504050005020304" pitchFamily="18" charset="0"/>
            </a:endParaRPr>
          </a:p>
        </p:txBody>
      </p:sp>
      <p:sp>
        <p:nvSpPr>
          <p:cNvPr id="10" name="TextBox 9">
            <a:extLst>
              <a:ext uri="{FF2B5EF4-FFF2-40B4-BE49-F238E27FC236}">
                <a16:creationId xmlns:a16="http://schemas.microsoft.com/office/drawing/2014/main" id="{E8B8CFDF-AE24-EAFB-DA7E-4F68E4538337}"/>
              </a:ext>
            </a:extLst>
          </p:cNvPr>
          <p:cNvSpPr txBox="1"/>
          <p:nvPr/>
        </p:nvSpPr>
        <p:spPr>
          <a:xfrm>
            <a:off x="3287722" y="4787008"/>
            <a:ext cx="3175221" cy="1015663"/>
          </a:xfrm>
          <a:prstGeom prst="rect">
            <a:avLst/>
          </a:prstGeom>
          <a:noFill/>
          <a:ln>
            <a:solidFill>
              <a:schemeClr val="accent1"/>
            </a:solidFill>
          </a:ln>
        </p:spPr>
        <p:txBody>
          <a:bodyPr wrap="square">
            <a:spAutoFit/>
          </a:bodyPr>
          <a:lstStyle/>
          <a:p>
            <a:r>
              <a:rPr lang="en-SG" dirty="0">
                <a:latin typeface="Amasis MT Pro" panose="02040504050005020304" pitchFamily="18" charset="0"/>
                <a:ea typeface="Calibri" panose="020F0502020204030204" pitchFamily="34" charset="0"/>
                <a:cs typeface="Times New Roman" panose="02020603050405020304" pitchFamily="18" charset="0"/>
              </a:rPr>
              <a:t>Kavitha Muniraj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Lecturer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dirty="0">
                <a:latin typeface="Amasis MT Pro" panose="02040504050005020304" pitchFamily="18" charset="0"/>
                <a:cs typeface="Times New Roman" panose="02020603050405020304" pitchFamily="18" charset="0"/>
              </a:rPr>
              <a:t>Kavitha_muniraj2@rp.edu.sg</a:t>
            </a:r>
            <a:endParaRPr lang="en-SG" sz="1400" dirty="0">
              <a:latin typeface="Amasis MT Pro" panose="02040504050005020304" pitchFamily="18" charset="0"/>
            </a:endParaRPr>
          </a:p>
        </p:txBody>
      </p:sp>
    </p:spTree>
    <p:extLst>
      <p:ext uri="{BB962C8B-B14F-4D97-AF65-F5344CB8AC3E}">
        <p14:creationId xmlns:p14="http://schemas.microsoft.com/office/powerpoint/2010/main" val="411257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096CF0-B840-4FE4-8A5D-1719B7E003E0}"/>
              </a:ext>
            </a:extLst>
          </p:cNvPr>
          <p:cNvSpPr>
            <a:spLocks noGrp="1"/>
          </p:cNvSpPr>
          <p:nvPr>
            <p:ph type="sldNum" sz="quarter" idx="12"/>
          </p:nvPr>
        </p:nvSpPr>
        <p:spPr/>
        <p:txBody>
          <a:bodyPr/>
          <a:lstStyle/>
          <a:p>
            <a:fld id="{6767FADE-2612-3649-B495-F644A23F288B}" type="slidenum">
              <a:rPr lang="en-US" smtClean="0"/>
              <a:pPr/>
              <a:t>40</a:t>
            </a:fld>
            <a:endParaRPr lang="en-US"/>
          </a:p>
        </p:txBody>
      </p:sp>
      <p:sp>
        <p:nvSpPr>
          <p:cNvPr id="3" name="Title 2">
            <a:extLst>
              <a:ext uri="{FF2B5EF4-FFF2-40B4-BE49-F238E27FC236}">
                <a16:creationId xmlns:a16="http://schemas.microsoft.com/office/drawing/2014/main" id="{851DEA1C-F10B-450E-912C-68952F7CDB99}"/>
              </a:ext>
            </a:extLst>
          </p:cNvPr>
          <p:cNvSpPr>
            <a:spLocks noGrp="1"/>
          </p:cNvSpPr>
          <p:nvPr>
            <p:ph type="title"/>
          </p:nvPr>
        </p:nvSpPr>
        <p:spPr>
          <a:xfrm>
            <a:off x="665609" y="207551"/>
            <a:ext cx="6947973" cy="604593"/>
          </a:xfrm>
        </p:spPr>
        <p:txBody>
          <a:bodyPr>
            <a:normAutofit fontScale="90000"/>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3A23A16-DE46-46C8-9DA6-865E357526FD}"/>
              </a:ext>
            </a:extLst>
          </p:cNvPr>
          <p:cNvSpPr>
            <a:spLocks noGrp="1"/>
          </p:cNvSpPr>
          <p:nvPr>
            <p:ph sz="quarter" idx="13"/>
          </p:nvPr>
        </p:nvSpPr>
        <p:spPr/>
        <p:txBody>
          <a:bodyPr/>
          <a:lstStyle/>
          <a:p>
            <a:pPr marL="457200" indent="-457200">
              <a:buFont typeface="+mj-lt"/>
              <a:buAutoNum type="alphaLcParenR" startAt="7"/>
            </a:pPr>
            <a:r>
              <a:rPr lang="en-US" dirty="0">
                <a:latin typeface="Amasis MT Pro" panose="02040504050005020304" pitchFamily="18" charset="0"/>
              </a:rPr>
              <a:t>At this stage, the whole website is secure as we need to login to access all pages. However, what are the issues with this setup at the moment?</a:t>
            </a:r>
          </a:p>
          <a:p>
            <a:pPr lvl="1"/>
            <a:r>
              <a:rPr lang="en-US" dirty="0">
                <a:solidFill>
                  <a:schemeClr val="accent1"/>
                </a:solidFill>
                <a:latin typeface="Amasis MT Pro" panose="02040504050005020304" pitchFamily="18" charset="0"/>
              </a:rPr>
              <a:t>Not all webpages need to be restricted. For </a:t>
            </a:r>
            <a:r>
              <a:rPr lang="en-US" dirty="0" err="1">
                <a:solidFill>
                  <a:schemeClr val="accent1"/>
                </a:solidFill>
                <a:latin typeface="Amasis MT Pro" panose="02040504050005020304" pitchFamily="18" charset="0"/>
              </a:rPr>
              <a:t>e.g</a:t>
            </a:r>
            <a:r>
              <a:rPr lang="en-US" dirty="0">
                <a:solidFill>
                  <a:schemeClr val="accent1"/>
                </a:solidFill>
                <a:latin typeface="Amasis MT Pro" panose="02040504050005020304" pitchFamily="18" charset="0"/>
              </a:rPr>
              <a:t> the homepage is usually available for viewing to all users.</a:t>
            </a:r>
          </a:p>
          <a:p>
            <a:pPr lvl="1"/>
            <a:r>
              <a:rPr lang="en-US" dirty="0">
                <a:solidFill>
                  <a:schemeClr val="accent1"/>
                </a:solidFill>
                <a:latin typeface="Amasis MT Pro" panose="02040504050005020304" pitchFamily="18" charset="0"/>
              </a:rPr>
              <a:t>We are not able to differentiate the user access for different types of users. For e.g. normal users, administrators</a:t>
            </a:r>
          </a:p>
          <a:p>
            <a:pPr lvl="1"/>
            <a:r>
              <a:rPr lang="en-US" dirty="0">
                <a:solidFill>
                  <a:schemeClr val="accent1"/>
                </a:solidFill>
                <a:latin typeface="Amasis MT Pro" panose="02040504050005020304" pitchFamily="18" charset="0"/>
              </a:rPr>
              <a:t>We only have one user</a:t>
            </a:r>
          </a:p>
          <a:p>
            <a:pPr lvl="1"/>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33ED68FD-A6FB-46EF-896D-3934D2A79B06}"/>
              </a:ext>
            </a:extLst>
          </p:cNvPr>
          <p:cNvPicPr>
            <a:picLocks noChangeAspect="1"/>
          </p:cNvPicPr>
          <p:nvPr/>
        </p:nvPicPr>
        <p:blipFill>
          <a:blip r:embed="rId3"/>
          <a:stretch>
            <a:fillRect/>
          </a:stretch>
        </p:blipFill>
        <p:spPr>
          <a:xfrm>
            <a:off x="8188947" y="165826"/>
            <a:ext cx="745961" cy="794367"/>
          </a:xfrm>
          <a:prstGeom prst="rect">
            <a:avLst/>
          </a:prstGeom>
        </p:spPr>
      </p:pic>
    </p:spTree>
    <p:extLst>
      <p:ext uri="{BB962C8B-B14F-4D97-AF65-F5344CB8AC3E}">
        <p14:creationId xmlns:p14="http://schemas.microsoft.com/office/powerpoint/2010/main" val="167458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A0B3D-CE12-4F2F-8B91-215F2F69D600}"/>
              </a:ext>
            </a:extLst>
          </p:cNvPr>
          <p:cNvSpPr>
            <a:spLocks noGrp="1"/>
          </p:cNvSpPr>
          <p:nvPr>
            <p:ph type="sldNum" sz="quarter" idx="12"/>
          </p:nvPr>
        </p:nvSpPr>
        <p:spPr/>
        <p:txBody>
          <a:bodyPr/>
          <a:lstStyle/>
          <a:p>
            <a:fld id="{6767FADE-2612-3649-B495-F644A23F288B}" type="slidenum">
              <a:rPr lang="en-US" smtClean="0"/>
              <a:pPr/>
              <a:t>41</a:t>
            </a:fld>
            <a:endParaRPr lang="en-US"/>
          </a:p>
        </p:txBody>
      </p:sp>
      <p:sp>
        <p:nvSpPr>
          <p:cNvPr id="3" name="Title 2">
            <a:extLst>
              <a:ext uri="{FF2B5EF4-FFF2-40B4-BE49-F238E27FC236}">
                <a16:creationId xmlns:a16="http://schemas.microsoft.com/office/drawing/2014/main" id="{935F3CF4-ECA5-4CC1-BEFF-77F9B38B786C}"/>
              </a:ext>
            </a:extLst>
          </p:cNvPr>
          <p:cNvSpPr>
            <a:spLocks noGrp="1"/>
          </p:cNvSpPr>
          <p:nvPr>
            <p:ph type="title"/>
          </p:nvPr>
        </p:nvSpPr>
        <p:spPr>
          <a:xfrm>
            <a:off x="665609" y="260714"/>
            <a:ext cx="7476679" cy="1145210"/>
          </a:xfrm>
        </p:spPr>
        <p:txBody>
          <a:bodyPr>
            <a:normAutofit/>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46E21252-8D82-4A48-8B20-A147D9C09EF4}"/>
              </a:ext>
            </a:extLst>
          </p:cNvPr>
          <p:cNvSpPr>
            <a:spLocks noGrp="1"/>
          </p:cNvSpPr>
          <p:nvPr>
            <p:ph sz="quarter" idx="13"/>
          </p:nvPr>
        </p:nvSpPr>
        <p:spPr/>
        <p:txBody>
          <a:bodyPr/>
          <a:lstStyle/>
          <a:p>
            <a:pPr marL="457200" indent="-457200">
              <a:buFont typeface="+mj-lt"/>
              <a:buAutoNum type="alphaLcParenR" startAt="8"/>
            </a:pPr>
            <a:r>
              <a:rPr lang="en-US" sz="2000" dirty="0">
                <a:latin typeface="Amasis MT Pro" panose="02040504050005020304" pitchFamily="18" charset="0"/>
              </a:rPr>
              <a:t>Create a new class named </a:t>
            </a:r>
            <a:r>
              <a:rPr lang="en-US" sz="2000" b="1" dirty="0">
                <a:latin typeface="Amasis MT Pro" panose="02040504050005020304" pitchFamily="18" charset="0"/>
              </a:rPr>
              <a:t>WebSecurityConfig.java</a:t>
            </a:r>
          </a:p>
          <a:p>
            <a:pPr marL="457200" indent="-457200">
              <a:buFont typeface="+mj-lt"/>
              <a:buAutoNum type="alphaLcParenR" startAt="8"/>
            </a:pPr>
            <a:r>
              <a:rPr lang="en-US" sz="2000" dirty="0">
                <a:latin typeface="Amasis MT Pro" panose="02040504050005020304" pitchFamily="18" charset="0"/>
              </a:rPr>
              <a:t>Add the following code to </a:t>
            </a:r>
            <a:r>
              <a:rPr lang="en-US" sz="2000" b="1" dirty="0">
                <a:latin typeface="Amasis MT Pro" panose="02040504050005020304" pitchFamily="18" charset="0"/>
              </a:rPr>
              <a:t>WebSecurityConfig.java</a:t>
            </a:r>
          </a:p>
          <a:p>
            <a:pPr marL="457200" indent="-457200">
              <a:buFont typeface="+mj-lt"/>
              <a:buAutoNum type="alphaLcParenR" startAt="8"/>
            </a:pPr>
            <a:r>
              <a:rPr lang="en-US" sz="2000" dirty="0">
                <a:latin typeface="Amasis MT Pro" panose="02040504050005020304" pitchFamily="18" charset="0"/>
              </a:rPr>
              <a:t>Remember you can use </a:t>
            </a:r>
            <a:r>
              <a:rPr lang="en-US" sz="2000" b="1" dirty="0">
                <a:latin typeface="Amasis MT Pro" panose="02040504050005020304" pitchFamily="18" charset="0"/>
              </a:rPr>
              <a:t>Ctrl-Shift-o</a:t>
            </a:r>
            <a:r>
              <a:rPr lang="en-US" sz="2000" dirty="0">
                <a:latin typeface="Amasis MT Pro" panose="02040504050005020304" pitchFamily="18" charset="0"/>
              </a:rPr>
              <a:t> to import all required libraries</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A04ACA32-D715-480D-93A7-00F8BF3533BF}"/>
              </a:ext>
            </a:extLst>
          </p:cNvPr>
          <p:cNvPicPr>
            <a:picLocks noChangeAspect="1"/>
          </p:cNvPicPr>
          <p:nvPr/>
        </p:nvPicPr>
        <p:blipFill>
          <a:blip r:embed="rId2"/>
          <a:stretch>
            <a:fillRect/>
          </a:stretch>
        </p:blipFill>
        <p:spPr>
          <a:xfrm>
            <a:off x="1229242" y="3128210"/>
            <a:ext cx="6685516" cy="3067683"/>
          </a:xfrm>
          <a:prstGeom prst="rect">
            <a:avLst/>
          </a:prstGeom>
          <a:ln>
            <a:solidFill>
              <a:schemeClr val="tx1"/>
            </a:solidFill>
          </a:ln>
        </p:spPr>
      </p:pic>
      <p:sp>
        <p:nvSpPr>
          <p:cNvPr id="6" name="TextBox 5">
            <a:extLst>
              <a:ext uri="{FF2B5EF4-FFF2-40B4-BE49-F238E27FC236}">
                <a16:creationId xmlns:a16="http://schemas.microsoft.com/office/drawing/2014/main" id="{A7DD8AC3-9CA5-4F40-804C-7C7DEC710E38}"/>
              </a:ext>
            </a:extLst>
          </p:cNvPr>
          <p:cNvSpPr txBox="1"/>
          <p:nvPr/>
        </p:nvSpPr>
        <p:spPr>
          <a:xfrm>
            <a:off x="5096865" y="4810898"/>
            <a:ext cx="3825754" cy="1384995"/>
          </a:xfrm>
          <a:prstGeom prst="rect">
            <a:avLst/>
          </a:prstGeom>
          <a:solidFill>
            <a:schemeClr val="bg1"/>
          </a:solidFill>
          <a:ln>
            <a:solidFill>
              <a:srgbClr val="FF0000"/>
            </a:solidFill>
          </a:ln>
        </p:spPr>
        <p:txBody>
          <a:bodyPr wrap="square" rtlCol="0">
            <a:spAutoFit/>
          </a:bodyPr>
          <a:lstStyle/>
          <a:p>
            <a:r>
              <a:rPr lang="en-US" sz="1400" dirty="0">
                <a:solidFill>
                  <a:srgbClr val="FF0000"/>
                </a:solidFill>
              </a:rPr>
              <a:t>Note: </a:t>
            </a:r>
          </a:p>
          <a:p>
            <a:r>
              <a:rPr lang="en-US" sz="1400" dirty="0">
                <a:solidFill>
                  <a:srgbClr val="FF0000"/>
                </a:solidFill>
              </a:rPr>
              <a:t>The user password will also change if there are updates to this file. Check the console for the updated password.</a:t>
            </a:r>
          </a:p>
          <a:p>
            <a:endParaRPr lang="en-US" sz="1400" dirty="0">
              <a:solidFill>
                <a:srgbClr val="FF0000"/>
              </a:solidFill>
            </a:endParaRPr>
          </a:p>
          <a:p>
            <a:r>
              <a:rPr lang="en-US" sz="1400" dirty="0">
                <a:solidFill>
                  <a:srgbClr val="FF0000"/>
                </a:solidFill>
              </a:rPr>
              <a:t>The default username to login is “user”</a:t>
            </a:r>
            <a:endParaRPr lang="en-SG" sz="1400" dirty="0">
              <a:solidFill>
                <a:srgbClr val="FF0000"/>
              </a:solidFill>
            </a:endParaRPr>
          </a:p>
        </p:txBody>
      </p:sp>
    </p:spTree>
    <p:extLst>
      <p:ext uri="{BB962C8B-B14F-4D97-AF65-F5344CB8AC3E}">
        <p14:creationId xmlns:p14="http://schemas.microsoft.com/office/powerpoint/2010/main" val="868874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05EB3D-0D24-4B1C-AE82-9A7E1D359BCE}"/>
              </a:ext>
            </a:extLst>
          </p:cNvPr>
          <p:cNvSpPr>
            <a:spLocks noGrp="1"/>
          </p:cNvSpPr>
          <p:nvPr>
            <p:ph type="sldNum" sz="quarter" idx="12"/>
          </p:nvPr>
        </p:nvSpPr>
        <p:spPr/>
        <p:txBody>
          <a:bodyPr/>
          <a:lstStyle/>
          <a:p>
            <a:fld id="{6767FADE-2612-3649-B495-F644A23F288B}" type="slidenum">
              <a:rPr lang="en-US" smtClean="0"/>
              <a:pPr/>
              <a:t>42</a:t>
            </a:fld>
            <a:endParaRPr lang="en-US"/>
          </a:p>
        </p:txBody>
      </p:sp>
      <p:sp>
        <p:nvSpPr>
          <p:cNvPr id="3" name="Title 2">
            <a:extLst>
              <a:ext uri="{FF2B5EF4-FFF2-40B4-BE49-F238E27FC236}">
                <a16:creationId xmlns:a16="http://schemas.microsoft.com/office/drawing/2014/main" id="{37FDFE28-83AB-4731-A87B-7AFCFC9514D7}"/>
              </a:ext>
            </a:extLst>
          </p:cNvPr>
          <p:cNvSpPr>
            <a:spLocks noGrp="1"/>
          </p:cNvSpPr>
          <p:nvPr>
            <p:ph type="title"/>
          </p:nvPr>
        </p:nvSpPr>
        <p:spPr>
          <a:xfrm>
            <a:off x="665610" y="207551"/>
            <a:ext cx="7712846" cy="1153416"/>
          </a:xfrm>
        </p:spPr>
        <p:txBody>
          <a:bodyPr>
            <a:normAutofit/>
          </a:bodyPr>
          <a:lstStyle/>
          <a:p>
            <a:r>
              <a:rPr lang="en-US" dirty="0">
                <a:solidFill>
                  <a:schemeClr val="tx1"/>
                </a:solidFill>
                <a:latin typeface="Amasis MT Pro Black" panose="02040A04050005020304" pitchFamily="18" charset="0"/>
              </a:rPr>
              <a:t>Exercise 3 – Spring Security Default user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A4C596E1-7CBE-4F26-A342-76D9029939D3}"/>
              </a:ext>
            </a:extLst>
          </p:cNvPr>
          <p:cNvSpPr>
            <a:spLocks noGrp="1"/>
          </p:cNvSpPr>
          <p:nvPr>
            <p:ph sz="quarter" idx="13"/>
          </p:nvPr>
        </p:nvSpPr>
        <p:spPr/>
        <p:txBody>
          <a:bodyPr/>
          <a:lstStyle/>
          <a:p>
            <a:pPr marL="457200" indent="-457200">
              <a:buFont typeface="+mj-lt"/>
              <a:buAutoNum type="alphaLcParenR" startAt="11"/>
            </a:pPr>
            <a:r>
              <a:rPr lang="en-US" dirty="0">
                <a:latin typeface="Amasis MT Pro" panose="02040504050005020304" pitchFamily="18" charset="0"/>
              </a:rPr>
              <a:t>Go to the </a:t>
            </a:r>
            <a:r>
              <a:rPr lang="en-US" dirty="0" err="1">
                <a:latin typeface="Amasis MT Pro" panose="02040504050005020304" pitchFamily="18" charset="0"/>
              </a:rPr>
              <a:t>url</a:t>
            </a:r>
            <a:r>
              <a:rPr lang="en-US" dirty="0">
                <a:latin typeface="Amasis MT Pro" panose="02040504050005020304" pitchFamily="18" charset="0"/>
              </a:rPr>
              <a:t> in your web browser: </a:t>
            </a:r>
            <a:r>
              <a:rPr lang="en-US" dirty="0">
                <a:latin typeface="Amasis MT Pro" panose="02040504050005020304" pitchFamily="18" charset="0"/>
                <a:hlinkClick r:id="rId2"/>
              </a:rPr>
              <a:t>http://localhost:8080/</a:t>
            </a:r>
            <a:r>
              <a:rPr lang="en-US" dirty="0">
                <a:latin typeface="Amasis MT Pro" panose="02040504050005020304" pitchFamily="18" charset="0"/>
              </a:rPr>
              <a:t> </a:t>
            </a:r>
          </a:p>
          <a:p>
            <a:pPr marL="457200" indent="-457200">
              <a:buFont typeface="+mj-lt"/>
              <a:buAutoNum type="alphaLcParenR" startAt="11"/>
            </a:pPr>
            <a:endParaRPr lang="en-US" dirty="0">
              <a:latin typeface="Amasis MT Pro" panose="02040504050005020304" pitchFamily="18" charset="0"/>
            </a:endParaRPr>
          </a:p>
          <a:p>
            <a:pPr marL="457200" indent="-457200">
              <a:buFont typeface="+mj-lt"/>
              <a:buAutoNum type="alphaLcParenR" startAt="11"/>
            </a:pPr>
            <a:r>
              <a:rPr lang="en-US" dirty="0">
                <a:latin typeface="Amasis MT Pro" panose="02040504050005020304" pitchFamily="18" charset="0"/>
              </a:rPr>
              <a:t>You should now be able to access the homepage, but not the other web pages unless you login to the website.</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F8970757-89DB-45C0-8A55-8FC9D17C60D7}"/>
              </a:ext>
            </a:extLst>
          </p:cNvPr>
          <p:cNvPicPr>
            <a:picLocks noChangeAspect="1"/>
          </p:cNvPicPr>
          <p:nvPr/>
        </p:nvPicPr>
        <p:blipFill>
          <a:blip r:embed="rId3"/>
          <a:stretch>
            <a:fillRect/>
          </a:stretch>
        </p:blipFill>
        <p:spPr>
          <a:xfrm>
            <a:off x="3011859" y="3786165"/>
            <a:ext cx="4008556" cy="2501605"/>
          </a:xfrm>
          <a:prstGeom prst="rect">
            <a:avLst/>
          </a:prstGeom>
        </p:spPr>
      </p:pic>
    </p:spTree>
    <p:extLst>
      <p:ext uri="{BB962C8B-B14F-4D97-AF65-F5344CB8AC3E}">
        <p14:creationId xmlns:p14="http://schemas.microsoft.com/office/powerpoint/2010/main" val="2683992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1DD27-9309-44EF-A6E8-8E4FE92E907B}"/>
              </a:ext>
            </a:extLst>
          </p:cNvPr>
          <p:cNvSpPr>
            <a:spLocks noGrp="1"/>
          </p:cNvSpPr>
          <p:nvPr>
            <p:ph type="sldNum" sz="quarter" idx="12"/>
          </p:nvPr>
        </p:nvSpPr>
        <p:spPr/>
        <p:txBody>
          <a:bodyPr/>
          <a:lstStyle/>
          <a:p>
            <a:fld id="{6767FADE-2612-3649-B495-F644A23F288B}" type="slidenum">
              <a:rPr lang="en-US" smtClean="0"/>
              <a:pPr/>
              <a:t>43</a:t>
            </a:fld>
            <a:endParaRPr lang="en-US"/>
          </a:p>
        </p:txBody>
      </p:sp>
      <p:sp>
        <p:nvSpPr>
          <p:cNvPr id="3" name="Title 2">
            <a:extLst>
              <a:ext uri="{FF2B5EF4-FFF2-40B4-BE49-F238E27FC236}">
                <a16:creationId xmlns:a16="http://schemas.microsoft.com/office/drawing/2014/main" id="{3339FC68-AC94-4D48-ACA1-2CCBDD694ABD}"/>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BCF329A1-C581-40B3-8CD2-699E2E2BCB46}"/>
              </a:ext>
            </a:extLst>
          </p:cNvPr>
          <p:cNvPicPr>
            <a:picLocks noChangeAspect="1"/>
          </p:cNvPicPr>
          <p:nvPr/>
        </p:nvPicPr>
        <p:blipFill>
          <a:blip r:embed="rId3"/>
          <a:stretch>
            <a:fillRect/>
          </a:stretch>
        </p:blipFill>
        <p:spPr>
          <a:xfrm>
            <a:off x="1229242" y="1996758"/>
            <a:ext cx="6685516" cy="3067683"/>
          </a:xfrm>
          <a:prstGeom prst="rect">
            <a:avLst/>
          </a:prstGeom>
          <a:ln>
            <a:solidFill>
              <a:schemeClr val="tx1"/>
            </a:solidFill>
          </a:ln>
        </p:spPr>
      </p:pic>
      <p:sp>
        <p:nvSpPr>
          <p:cNvPr id="8" name="TextBox 7">
            <a:extLst>
              <a:ext uri="{FF2B5EF4-FFF2-40B4-BE49-F238E27FC236}">
                <a16:creationId xmlns:a16="http://schemas.microsoft.com/office/drawing/2014/main" id="{E9BD62CC-60B8-46CD-839A-E4EA309C61BE}"/>
              </a:ext>
            </a:extLst>
          </p:cNvPr>
          <p:cNvSpPr txBox="1"/>
          <p:nvPr/>
        </p:nvSpPr>
        <p:spPr>
          <a:xfrm>
            <a:off x="665610" y="1045739"/>
            <a:ext cx="2367815" cy="738664"/>
          </a:xfrm>
          <a:prstGeom prst="rect">
            <a:avLst/>
          </a:prstGeom>
          <a:noFill/>
          <a:ln>
            <a:solidFill>
              <a:srgbClr val="FF0000"/>
            </a:solidFill>
          </a:ln>
        </p:spPr>
        <p:txBody>
          <a:bodyPr wrap="square" rtlCol="0">
            <a:spAutoFit/>
          </a:bodyPr>
          <a:lstStyle/>
          <a:p>
            <a:r>
              <a:rPr lang="en-US" sz="1050" b="1" dirty="0"/>
              <a:t>1. @</a:t>
            </a:r>
            <a:r>
              <a:rPr lang="en-US" sz="1050" b="1" dirty="0" err="1"/>
              <a:t>EnableWebSecurity</a:t>
            </a:r>
            <a:r>
              <a:rPr lang="en-US" sz="1050" dirty="0"/>
              <a:t> enable Spring Security’s web security support and provide the Spring MVC integration. </a:t>
            </a:r>
            <a:endParaRPr lang="en-SG" sz="1050" dirty="0"/>
          </a:p>
        </p:txBody>
      </p:sp>
      <p:sp>
        <p:nvSpPr>
          <p:cNvPr id="9" name="TextBox 8">
            <a:extLst>
              <a:ext uri="{FF2B5EF4-FFF2-40B4-BE49-F238E27FC236}">
                <a16:creationId xmlns:a16="http://schemas.microsoft.com/office/drawing/2014/main" id="{AB56BD2F-3A2A-4EB8-912C-1C4649CD560B}"/>
              </a:ext>
            </a:extLst>
          </p:cNvPr>
          <p:cNvSpPr txBox="1"/>
          <p:nvPr/>
        </p:nvSpPr>
        <p:spPr>
          <a:xfrm>
            <a:off x="4572000" y="980909"/>
            <a:ext cx="2808328" cy="900246"/>
          </a:xfrm>
          <a:prstGeom prst="rect">
            <a:avLst/>
          </a:prstGeom>
          <a:noFill/>
          <a:ln>
            <a:solidFill>
              <a:srgbClr val="FF0000"/>
            </a:solidFill>
          </a:ln>
        </p:spPr>
        <p:txBody>
          <a:bodyPr wrap="square" rtlCol="0">
            <a:spAutoFit/>
          </a:bodyPr>
          <a:lstStyle/>
          <a:p>
            <a:r>
              <a:rPr lang="en-US" sz="1050" dirty="0"/>
              <a:t>2. The </a:t>
            </a:r>
            <a:r>
              <a:rPr lang="en-US" sz="1050" b="1" dirty="0" err="1"/>
              <a:t>WebSecurityConfigurerAdapter</a:t>
            </a:r>
            <a:r>
              <a:rPr lang="en-US" sz="1050" dirty="0"/>
              <a:t> allows us to configure security settings in Spring. By extending it, we can override some methods to customize the configurations. </a:t>
            </a:r>
            <a:endParaRPr lang="en-SG" sz="1050" dirty="0"/>
          </a:p>
        </p:txBody>
      </p:sp>
      <p:sp>
        <p:nvSpPr>
          <p:cNvPr id="10" name="TextBox 9">
            <a:extLst>
              <a:ext uri="{FF2B5EF4-FFF2-40B4-BE49-F238E27FC236}">
                <a16:creationId xmlns:a16="http://schemas.microsoft.com/office/drawing/2014/main" id="{510AE38F-0465-4EAF-AE29-D610F51B133B}"/>
              </a:ext>
            </a:extLst>
          </p:cNvPr>
          <p:cNvSpPr txBox="1"/>
          <p:nvPr/>
        </p:nvSpPr>
        <p:spPr>
          <a:xfrm>
            <a:off x="4954763" y="4348056"/>
            <a:ext cx="3845548" cy="1061829"/>
          </a:xfrm>
          <a:prstGeom prst="rect">
            <a:avLst/>
          </a:prstGeom>
          <a:solidFill>
            <a:schemeClr val="bg1"/>
          </a:solidFill>
          <a:ln>
            <a:solidFill>
              <a:srgbClr val="FF0000"/>
            </a:solidFill>
          </a:ln>
        </p:spPr>
        <p:txBody>
          <a:bodyPr wrap="square" rtlCol="0">
            <a:spAutoFit/>
          </a:bodyPr>
          <a:lstStyle/>
          <a:p>
            <a:r>
              <a:rPr lang="en-US" sz="1050" dirty="0"/>
              <a:t>4. Specifically, the </a:t>
            </a:r>
            <a:r>
              <a:rPr lang="en-US" sz="1050" b="1" dirty="0"/>
              <a:t>“/”, “/bootstrap/*/*”</a:t>
            </a:r>
            <a:r>
              <a:rPr lang="en-US" sz="1050" dirty="0"/>
              <a:t>, and </a:t>
            </a:r>
            <a:r>
              <a:rPr lang="en-US" sz="1050" b="1" dirty="0"/>
              <a:t>“/images/*” </a:t>
            </a:r>
            <a:r>
              <a:rPr lang="en-US" sz="1050" dirty="0"/>
              <a:t>paths are configured to not require any authentication.</a:t>
            </a:r>
          </a:p>
          <a:p>
            <a:r>
              <a:rPr lang="en-US" sz="1050" dirty="0"/>
              <a:t>All other paths must be authenticated. </a:t>
            </a:r>
          </a:p>
          <a:p>
            <a:endParaRPr lang="en-US" sz="1050" dirty="0"/>
          </a:p>
          <a:p>
            <a:r>
              <a:rPr lang="en-US" sz="1050" dirty="0"/>
              <a:t>The </a:t>
            </a:r>
            <a:r>
              <a:rPr lang="en-US" sz="1050" b="1" dirty="0" err="1"/>
              <a:t>antMatcher</a:t>
            </a:r>
            <a:r>
              <a:rPr lang="en-US" sz="1050" dirty="0"/>
              <a:t> method matches </a:t>
            </a:r>
            <a:r>
              <a:rPr lang="en-US" sz="1050" dirty="0" err="1"/>
              <a:t>url</a:t>
            </a:r>
            <a:r>
              <a:rPr lang="en-US" sz="1050" dirty="0"/>
              <a:t> paths based on rules. E.g. </a:t>
            </a:r>
            <a:r>
              <a:rPr lang="en-US" sz="1050" b="1" dirty="0"/>
              <a:t>*</a:t>
            </a:r>
            <a:r>
              <a:rPr lang="en-US" sz="1050" dirty="0"/>
              <a:t> matches zero or more characters.</a:t>
            </a:r>
            <a:endParaRPr lang="en-SG" sz="1050" dirty="0"/>
          </a:p>
        </p:txBody>
      </p:sp>
      <p:sp>
        <p:nvSpPr>
          <p:cNvPr id="12" name="Rectangle 11">
            <a:extLst>
              <a:ext uri="{FF2B5EF4-FFF2-40B4-BE49-F238E27FC236}">
                <a16:creationId xmlns:a16="http://schemas.microsoft.com/office/drawing/2014/main" id="{25CB1021-A727-4131-8A9C-7C78DF6A30CB}"/>
              </a:ext>
            </a:extLst>
          </p:cNvPr>
          <p:cNvSpPr/>
          <p:nvPr/>
        </p:nvSpPr>
        <p:spPr>
          <a:xfrm>
            <a:off x="2030931" y="3676851"/>
            <a:ext cx="2762450" cy="51976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1694C86-62D3-4269-9B1F-A4E003505D31}"/>
              </a:ext>
            </a:extLst>
          </p:cNvPr>
          <p:cNvSpPr/>
          <p:nvPr/>
        </p:nvSpPr>
        <p:spPr>
          <a:xfrm>
            <a:off x="2030931" y="4235115"/>
            <a:ext cx="1732547" cy="51976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A35D5B2E-1A08-42DF-A86A-31B84DD9AE2E}"/>
              </a:ext>
            </a:extLst>
          </p:cNvPr>
          <p:cNvSpPr txBox="1"/>
          <p:nvPr/>
        </p:nvSpPr>
        <p:spPr>
          <a:xfrm>
            <a:off x="1628136" y="5440632"/>
            <a:ext cx="2054031" cy="738664"/>
          </a:xfrm>
          <a:prstGeom prst="rect">
            <a:avLst/>
          </a:prstGeom>
          <a:solidFill>
            <a:schemeClr val="bg1"/>
          </a:solidFill>
          <a:ln>
            <a:solidFill>
              <a:srgbClr val="FF0000"/>
            </a:solidFill>
          </a:ln>
        </p:spPr>
        <p:txBody>
          <a:bodyPr wrap="square" rtlCol="0">
            <a:spAutoFit/>
          </a:bodyPr>
          <a:lstStyle/>
          <a:p>
            <a:r>
              <a:rPr lang="en-US" sz="1050" dirty="0"/>
              <a:t>5. Spring security provides default login and logout functions. We can also customize these if we want to.</a:t>
            </a:r>
            <a:endParaRPr lang="en-SG" sz="1050" dirty="0"/>
          </a:p>
        </p:txBody>
      </p:sp>
      <p:sp>
        <p:nvSpPr>
          <p:cNvPr id="15" name="TextBox 14">
            <a:extLst>
              <a:ext uri="{FF2B5EF4-FFF2-40B4-BE49-F238E27FC236}">
                <a16:creationId xmlns:a16="http://schemas.microsoft.com/office/drawing/2014/main" id="{99A55ED7-8E99-4605-A7DA-C7A1D0638FD7}"/>
              </a:ext>
            </a:extLst>
          </p:cNvPr>
          <p:cNvSpPr txBox="1"/>
          <p:nvPr/>
        </p:nvSpPr>
        <p:spPr>
          <a:xfrm>
            <a:off x="5150160" y="3569101"/>
            <a:ext cx="3454755" cy="415498"/>
          </a:xfrm>
          <a:prstGeom prst="rect">
            <a:avLst/>
          </a:prstGeom>
          <a:solidFill>
            <a:schemeClr val="bg1"/>
          </a:solidFill>
          <a:ln>
            <a:solidFill>
              <a:srgbClr val="FF0000"/>
            </a:solidFill>
          </a:ln>
        </p:spPr>
        <p:txBody>
          <a:bodyPr wrap="square" rtlCol="0">
            <a:spAutoFit/>
          </a:bodyPr>
          <a:lstStyle/>
          <a:p>
            <a:r>
              <a:rPr lang="en-US" sz="1050" dirty="0"/>
              <a:t>3. The </a:t>
            </a:r>
            <a:r>
              <a:rPr lang="en-US" sz="1050" b="1" dirty="0"/>
              <a:t>configure(</a:t>
            </a:r>
            <a:r>
              <a:rPr lang="en-US" sz="1050" b="1" dirty="0" err="1"/>
              <a:t>HttpSecurity</a:t>
            </a:r>
            <a:r>
              <a:rPr lang="en-US" sz="1050" b="1" dirty="0"/>
              <a:t>) </a:t>
            </a:r>
            <a:r>
              <a:rPr lang="en-US" sz="1050" dirty="0"/>
              <a:t>method defines which URL paths should be secured and which should not. </a:t>
            </a:r>
          </a:p>
        </p:txBody>
      </p:sp>
      <p:sp>
        <p:nvSpPr>
          <p:cNvPr id="16" name="Rectangle 15">
            <a:extLst>
              <a:ext uri="{FF2B5EF4-FFF2-40B4-BE49-F238E27FC236}">
                <a16:creationId xmlns:a16="http://schemas.microsoft.com/office/drawing/2014/main" id="{9663AC9C-5D97-47BD-9C51-54D76E97388C}"/>
              </a:ext>
            </a:extLst>
          </p:cNvPr>
          <p:cNvSpPr/>
          <p:nvPr/>
        </p:nvSpPr>
        <p:spPr>
          <a:xfrm>
            <a:off x="2473708" y="3367289"/>
            <a:ext cx="1886536" cy="1651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F15BE9DE-7AC7-4A86-890E-9F2F0075764F}"/>
              </a:ext>
            </a:extLst>
          </p:cNvPr>
          <p:cNvSpPr/>
          <p:nvPr/>
        </p:nvSpPr>
        <p:spPr>
          <a:xfrm>
            <a:off x="1231527" y="2816777"/>
            <a:ext cx="1242181" cy="1651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35056A62-26F1-405E-B651-B53E03A1F7C1}"/>
              </a:ext>
            </a:extLst>
          </p:cNvPr>
          <p:cNvSpPr/>
          <p:nvPr/>
        </p:nvSpPr>
        <p:spPr>
          <a:xfrm>
            <a:off x="3763478" y="2981960"/>
            <a:ext cx="1886536" cy="1651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9F0E4912-D6EB-463C-91E0-23E509A49E94}"/>
              </a:ext>
            </a:extLst>
          </p:cNvPr>
          <p:cNvCxnSpPr>
            <a:stCxn id="8" idx="2"/>
          </p:cNvCxnSpPr>
          <p:nvPr/>
        </p:nvCxnSpPr>
        <p:spPr>
          <a:xfrm flipH="1">
            <a:off x="1771048" y="1784403"/>
            <a:ext cx="78470" cy="11149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47BAE66-13AD-4DD8-B26A-0823BDCBE23E}"/>
              </a:ext>
            </a:extLst>
          </p:cNvPr>
          <p:cNvCxnSpPr>
            <a:cxnSpLocks/>
            <a:stCxn id="9" idx="2"/>
            <a:endCxn id="18" idx="0"/>
          </p:cNvCxnSpPr>
          <p:nvPr/>
        </p:nvCxnSpPr>
        <p:spPr>
          <a:xfrm flipH="1">
            <a:off x="4706746" y="1881155"/>
            <a:ext cx="1269418" cy="11008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9461433-871D-4CFA-8E89-7F0E4C381982}"/>
              </a:ext>
            </a:extLst>
          </p:cNvPr>
          <p:cNvCxnSpPr>
            <a:cxnSpLocks/>
            <a:stCxn id="16" idx="3"/>
            <a:endCxn id="15" idx="1"/>
          </p:cNvCxnSpPr>
          <p:nvPr/>
        </p:nvCxnSpPr>
        <p:spPr>
          <a:xfrm>
            <a:off x="4360244" y="3449881"/>
            <a:ext cx="789916" cy="326969"/>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BDFD016-02FA-45D4-80E1-7FED2C6D62C7}"/>
              </a:ext>
            </a:extLst>
          </p:cNvPr>
          <p:cNvCxnSpPr>
            <a:cxnSpLocks/>
            <a:stCxn id="12" idx="3"/>
          </p:cNvCxnSpPr>
          <p:nvPr/>
        </p:nvCxnSpPr>
        <p:spPr>
          <a:xfrm>
            <a:off x="4793381" y="3936733"/>
            <a:ext cx="356779" cy="427258"/>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729EAA0-C4C9-46E6-97F4-3C72EAEC0DCC}"/>
              </a:ext>
            </a:extLst>
          </p:cNvPr>
          <p:cNvCxnSpPr>
            <a:cxnSpLocks/>
            <a:stCxn id="13" idx="2"/>
            <a:endCxn id="14" idx="0"/>
          </p:cNvCxnSpPr>
          <p:nvPr/>
        </p:nvCxnSpPr>
        <p:spPr>
          <a:xfrm flipH="1">
            <a:off x="2655152" y="4754879"/>
            <a:ext cx="242053" cy="685753"/>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4" name="AutoShape 2">
            <a:extLst>
              <a:ext uri="{FF2B5EF4-FFF2-40B4-BE49-F238E27FC236}">
                <a16:creationId xmlns:a16="http://schemas.microsoft.com/office/drawing/2014/main" id="{5ED972F7-5240-43EB-99D0-6481D3CA8B7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3151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BREAK</a:t>
            </a:r>
            <a:endParaRPr lang="en-SG" b="1" dirty="0">
              <a:solidFill>
                <a:schemeClr val="tx1"/>
              </a:solidFill>
              <a:latin typeface="Amasis MT Pro Black" panose="02040A04050005020304" pitchFamily="18" charset="0"/>
            </a:endParaRPr>
          </a:p>
        </p:txBody>
      </p:sp>
      <p:pic>
        <p:nvPicPr>
          <p:cNvPr id="3074" name="Picture 2" descr="258,290 Break time Images, Stock Photos &amp; Vectors | Shutterstock">
            <a:extLst>
              <a:ext uri="{FF2B5EF4-FFF2-40B4-BE49-F238E27FC236}">
                <a16:creationId xmlns:a16="http://schemas.microsoft.com/office/drawing/2014/main" id="{A0053B7F-D12B-B38A-64E4-82A30BC73C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2178" y="1651000"/>
            <a:ext cx="5243094" cy="3759200"/>
          </a:xfrm>
          <a:prstGeom prst="rect">
            <a:avLst/>
          </a:prstGeom>
          <a:solidFill>
            <a:srgbClr val="FFFFFF"/>
          </a:solidFill>
        </p:spPr>
      </p:pic>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44</a:t>
            </a:fld>
            <a:endParaRPr lang="en-US"/>
          </a:p>
        </p:txBody>
      </p:sp>
    </p:spTree>
    <p:extLst>
      <p:ext uri="{BB962C8B-B14F-4D97-AF65-F5344CB8AC3E}">
        <p14:creationId xmlns:p14="http://schemas.microsoft.com/office/powerpoint/2010/main" val="611586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Authentication with Custom users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4925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7A8003-8483-445C-BF06-20E1A57B59D9}"/>
              </a:ext>
            </a:extLst>
          </p:cNvPr>
          <p:cNvSpPr>
            <a:spLocks noGrp="1"/>
          </p:cNvSpPr>
          <p:nvPr>
            <p:ph type="sldNum" sz="quarter" idx="12"/>
          </p:nvPr>
        </p:nvSpPr>
        <p:spPr/>
        <p:txBody>
          <a:bodyPr/>
          <a:lstStyle/>
          <a:p>
            <a:fld id="{6767FADE-2612-3649-B495-F644A23F288B}" type="slidenum">
              <a:rPr lang="en-US" smtClean="0"/>
              <a:pPr/>
              <a:t>46</a:t>
            </a:fld>
            <a:endParaRPr lang="en-US"/>
          </a:p>
        </p:txBody>
      </p:sp>
      <p:sp>
        <p:nvSpPr>
          <p:cNvPr id="3" name="Title 2">
            <a:extLst>
              <a:ext uri="{FF2B5EF4-FFF2-40B4-BE49-F238E27FC236}">
                <a16:creationId xmlns:a16="http://schemas.microsoft.com/office/drawing/2014/main" id="{4F807CF1-CC2D-4419-95C3-29B8E92CFC39}"/>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Custom users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282A254-37D2-4640-9B74-09DCC2478A69}"/>
              </a:ext>
            </a:extLst>
          </p:cNvPr>
          <p:cNvSpPr>
            <a:spLocks noGrp="1"/>
          </p:cNvSpPr>
          <p:nvPr>
            <p:ph sz="quarter" idx="13"/>
          </p:nvPr>
        </p:nvSpPr>
        <p:spPr/>
        <p:txBody>
          <a:bodyPr/>
          <a:lstStyle/>
          <a:p>
            <a:r>
              <a:rPr lang="en-US" dirty="0">
                <a:latin typeface="Amasis MT Pro" panose="02040504050005020304" pitchFamily="18" charset="0"/>
              </a:rPr>
              <a:t>In most cases, we would require more than just a default user created by Spring. </a:t>
            </a:r>
          </a:p>
          <a:p>
            <a:endParaRPr lang="en-US" dirty="0">
              <a:latin typeface="Amasis MT Pro" panose="02040504050005020304" pitchFamily="18" charset="0"/>
            </a:endParaRPr>
          </a:p>
          <a:p>
            <a:r>
              <a:rPr lang="en-US" dirty="0">
                <a:latin typeface="Amasis MT Pro" panose="02040504050005020304" pitchFamily="18" charset="0"/>
              </a:rPr>
              <a:t>We may want to include other information as well, such as email, date-of-birth, contact, etc.</a:t>
            </a:r>
          </a:p>
          <a:p>
            <a:endParaRPr lang="en-US" dirty="0">
              <a:latin typeface="Amasis MT Pro" panose="02040504050005020304" pitchFamily="18" charset="0"/>
            </a:endParaRPr>
          </a:p>
          <a:p>
            <a:r>
              <a:rPr lang="en-US" dirty="0">
                <a:latin typeface="Amasis MT Pro" panose="02040504050005020304" pitchFamily="18" charset="0"/>
              </a:rPr>
              <a:t>Spring security provides some standard interfaces that we can make use of to implement our custom users.</a:t>
            </a:r>
            <a:endParaRPr lang="en-SG" dirty="0">
              <a:latin typeface="Amasis MT Pro" panose="02040504050005020304" pitchFamily="18" charset="0"/>
            </a:endParaRPr>
          </a:p>
        </p:txBody>
      </p:sp>
    </p:spTree>
    <p:extLst>
      <p:ext uri="{BB962C8B-B14F-4D97-AF65-F5344CB8AC3E}">
        <p14:creationId xmlns:p14="http://schemas.microsoft.com/office/powerpoint/2010/main" val="3811996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1A251F-D9D2-4202-8ED3-2769B5C109A4}"/>
              </a:ext>
            </a:extLst>
          </p:cNvPr>
          <p:cNvSpPr>
            <a:spLocks noGrp="1"/>
          </p:cNvSpPr>
          <p:nvPr>
            <p:ph type="sldNum" sz="quarter" idx="12"/>
          </p:nvPr>
        </p:nvSpPr>
        <p:spPr/>
        <p:txBody>
          <a:bodyPr/>
          <a:lstStyle/>
          <a:p>
            <a:fld id="{6767FADE-2612-3649-B495-F644A23F288B}" type="slidenum">
              <a:rPr lang="en-US" smtClean="0"/>
              <a:pPr/>
              <a:t>47</a:t>
            </a:fld>
            <a:endParaRPr lang="en-US"/>
          </a:p>
        </p:txBody>
      </p:sp>
      <p:sp>
        <p:nvSpPr>
          <p:cNvPr id="3" name="Title 2">
            <a:extLst>
              <a:ext uri="{FF2B5EF4-FFF2-40B4-BE49-F238E27FC236}">
                <a16:creationId xmlns:a16="http://schemas.microsoft.com/office/drawing/2014/main" id="{B087CD1B-A0C5-4228-B3D9-A6A0A787A357}"/>
              </a:ext>
            </a:extLst>
          </p:cNvPr>
          <p:cNvSpPr>
            <a:spLocks noGrp="1"/>
          </p:cNvSpPr>
          <p:nvPr>
            <p:ph type="title"/>
          </p:nvPr>
        </p:nvSpPr>
        <p:spPr>
          <a:xfrm>
            <a:off x="665610" y="260714"/>
            <a:ext cx="7476678" cy="1187086"/>
          </a:xfrm>
        </p:spPr>
        <p:txBody>
          <a:bodyPr>
            <a:normAutofit/>
          </a:bodyPr>
          <a:lstStyle/>
          <a:p>
            <a:r>
              <a:rPr lang="en-US" dirty="0">
                <a:solidFill>
                  <a:schemeClr val="tx1"/>
                </a:solidFill>
                <a:latin typeface="Amasis MT Pro Black" panose="02040A04050005020304" pitchFamily="18" charset="0"/>
              </a:rPr>
              <a:t>User related classes provided by Spring Security</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F1B71CE-C57B-4EFC-84AB-08C87089A616}"/>
              </a:ext>
            </a:extLst>
          </p:cNvPr>
          <p:cNvSpPr>
            <a:spLocks noGrp="1"/>
          </p:cNvSpPr>
          <p:nvPr>
            <p:ph sz="quarter" idx="13"/>
          </p:nvPr>
        </p:nvSpPr>
        <p:spPr/>
        <p:txBody>
          <a:bodyPr/>
          <a:lstStyle/>
          <a:p>
            <a:r>
              <a:rPr lang="en-US" sz="1800" dirty="0">
                <a:latin typeface="Amasis MT Pro" panose="02040504050005020304" pitchFamily="18" charset="0"/>
              </a:rPr>
              <a:t>Related package:</a:t>
            </a:r>
          </a:p>
          <a:p>
            <a:pPr lvl="1"/>
            <a:r>
              <a:rPr lang="en-SG" sz="1800" dirty="0" err="1">
                <a:latin typeface="Amasis MT Pro" panose="02040504050005020304" pitchFamily="18" charset="0"/>
              </a:rPr>
              <a:t>org.springframework.security.core.userdetails</a:t>
            </a:r>
            <a:endParaRPr lang="en-SG" sz="1800" dirty="0">
              <a:latin typeface="Amasis MT Pro" panose="02040504050005020304" pitchFamily="18" charset="0"/>
            </a:endParaRPr>
          </a:p>
          <a:p>
            <a:pPr lvl="1"/>
            <a:endParaRPr lang="en-US" sz="1400" dirty="0">
              <a:latin typeface="Amasis MT Pro" panose="02040504050005020304" pitchFamily="18" charset="0"/>
            </a:endParaRPr>
          </a:p>
          <a:p>
            <a:r>
              <a:rPr lang="en-US" sz="1800" b="1" dirty="0">
                <a:latin typeface="Amasis MT Pro" panose="02040504050005020304" pitchFamily="18" charset="0"/>
              </a:rPr>
              <a:t>User</a:t>
            </a:r>
          </a:p>
          <a:p>
            <a:pPr lvl="1"/>
            <a:r>
              <a:rPr lang="en-US" sz="1600" dirty="0">
                <a:latin typeface="Amasis MT Pro" panose="02040504050005020304" pitchFamily="18" charset="0"/>
              </a:rPr>
              <a:t>Models core user information retrieved by a </a:t>
            </a:r>
            <a:r>
              <a:rPr lang="en-US" sz="1600" b="1" dirty="0" err="1">
                <a:latin typeface="Amasis MT Pro" panose="02040504050005020304" pitchFamily="18" charset="0"/>
              </a:rPr>
              <a:t>UserDetailsService</a:t>
            </a:r>
            <a:r>
              <a:rPr lang="en-US" sz="1600" dirty="0">
                <a:latin typeface="Amasis MT Pro" panose="02040504050005020304" pitchFamily="18" charset="0"/>
              </a:rPr>
              <a:t>.</a:t>
            </a:r>
          </a:p>
          <a:p>
            <a:pPr lvl="1"/>
            <a:endParaRPr lang="en-US" sz="1600" dirty="0">
              <a:latin typeface="Amasis MT Pro" panose="02040504050005020304" pitchFamily="18" charset="0"/>
            </a:endParaRPr>
          </a:p>
          <a:p>
            <a:r>
              <a:rPr lang="en-US" sz="1800" b="1" dirty="0" err="1">
                <a:latin typeface="Amasis MT Pro" panose="02040504050005020304" pitchFamily="18" charset="0"/>
              </a:rPr>
              <a:t>UserDetails</a:t>
            </a:r>
            <a:endParaRPr lang="en-US" sz="1800" b="1" dirty="0">
              <a:latin typeface="Amasis MT Pro" panose="02040504050005020304" pitchFamily="18" charset="0"/>
            </a:endParaRPr>
          </a:p>
          <a:p>
            <a:pPr lvl="1"/>
            <a:r>
              <a:rPr lang="en-SG" sz="1600" dirty="0">
                <a:latin typeface="Amasis MT Pro" panose="02040504050005020304" pitchFamily="18" charset="0"/>
              </a:rPr>
              <a:t>Provides core user information.</a:t>
            </a:r>
          </a:p>
          <a:p>
            <a:pPr lvl="1"/>
            <a:endParaRPr lang="en-US" sz="1600" dirty="0">
              <a:latin typeface="Amasis MT Pro" panose="02040504050005020304" pitchFamily="18" charset="0"/>
            </a:endParaRPr>
          </a:p>
          <a:p>
            <a:r>
              <a:rPr lang="en-US" sz="1800" b="1" dirty="0" err="1">
                <a:latin typeface="Amasis MT Pro" panose="02040504050005020304" pitchFamily="18" charset="0"/>
              </a:rPr>
              <a:t>UserDetailsService</a:t>
            </a:r>
            <a:endParaRPr lang="en-US" sz="1800" b="1" dirty="0">
              <a:latin typeface="Amasis MT Pro" panose="02040504050005020304" pitchFamily="18" charset="0"/>
            </a:endParaRPr>
          </a:p>
          <a:p>
            <a:pPr lvl="1"/>
            <a:r>
              <a:rPr lang="en-US" sz="1600" dirty="0">
                <a:latin typeface="Amasis MT Pro" panose="02040504050005020304" pitchFamily="18" charset="0"/>
              </a:rPr>
              <a:t>Provides the </a:t>
            </a:r>
            <a:r>
              <a:rPr lang="en-US" sz="1600" b="1" dirty="0" err="1">
                <a:latin typeface="Amasis MT Pro" panose="02040504050005020304" pitchFamily="18" charset="0"/>
              </a:rPr>
              <a:t>loadUserByUsername</a:t>
            </a:r>
            <a:r>
              <a:rPr lang="en-US" sz="1600" dirty="0">
                <a:latin typeface="Amasis MT Pro" panose="02040504050005020304" pitchFamily="18" charset="0"/>
              </a:rPr>
              <a:t> method to look up a user</a:t>
            </a:r>
          </a:p>
          <a:p>
            <a:pPr lvl="1"/>
            <a:r>
              <a:rPr lang="en-US" sz="1600" dirty="0">
                <a:latin typeface="Amasis MT Pro" panose="02040504050005020304" pitchFamily="18" charset="0"/>
              </a:rPr>
              <a:t>This class is used to connect to JPA services</a:t>
            </a:r>
          </a:p>
        </p:txBody>
      </p:sp>
      <p:sp>
        <p:nvSpPr>
          <p:cNvPr id="5" name="TextBox 4">
            <a:extLst>
              <a:ext uri="{FF2B5EF4-FFF2-40B4-BE49-F238E27FC236}">
                <a16:creationId xmlns:a16="http://schemas.microsoft.com/office/drawing/2014/main" id="{982EC22B-8231-42F2-ABAB-F3DD1DF30283}"/>
              </a:ext>
            </a:extLst>
          </p:cNvPr>
          <p:cNvSpPr txBox="1"/>
          <p:nvPr/>
        </p:nvSpPr>
        <p:spPr>
          <a:xfrm>
            <a:off x="665163" y="5410200"/>
            <a:ext cx="7237879" cy="646331"/>
          </a:xfrm>
          <a:prstGeom prst="rect">
            <a:avLst/>
          </a:prstGeom>
          <a:noFill/>
        </p:spPr>
        <p:txBody>
          <a:bodyPr wrap="none" rtlCol="0">
            <a:spAutoFit/>
          </a:bodyPr>
          <a:lstStyle/>
          <a:p>
            <a:r>
              <a:rPr lang="en-SG" sz="900" dirty="0">
                <a:hlinkClick r:id="rId3"/>
              </a:rPr>
              <a:t>https://docs.spring.io/spring-security/site/docs/current/api/org/springframework/security/core/userdetails/User.html</a:t>
            </a:r>
            <a:r>
              <a:rPr lang="en-SG" sz="900" dirty="0"/>
              <a:t> </a:t>
            </a:r>
            <a:endParaRPr lang="en-SG" sz="900" dirty="0">
              <a:hlinkClick r:id="rId4"/>
            </a:endParaRPr>
          </a:p>
          <a:p>
            <a:r>
              <a:rPr lang="en-SG" sz="900" dirty="0">
                <a:hlinkClick r:id="rId4"/>
              </a:rPr>
              <a:t>https://docs.spring.io/spring-security/site/docs/current/api/org/springframework/security/core/userdetails/UserDetails.html</a:t>
            </a:r>
            <a:r>
              <a:rPr lang="en-SG" sz="900" dirty="0"/>
              <a:t> </a:t>
            </a:r>
          </a:p>
          <a:p>
            <a:r>
              <a:rPr lang="en-SG" sz="900" dirty="0">
                <a:hlinkClick r:id="rId5"/>
              </a:rPr>
              <a:t>https://docs.spring.io/spring-security/site/docs/current/api/org/springframework/security/core/userdetails/UserDetailsService.html</a:t>
            </a:r>
            <a:r>
              <a:rPr lang="en-SG" sz="900" dirty="0"/>
              <a:t> </a:t>
            </a:r>
          </a:p>
          <a:p>
            <a:endParaRPr lang="en-SG" sz="900" dirty="0"/>
          </a:p>
        </p:txBody>
      </p:sp>
    </p:spTree>
    <p:extLst>
      <p:ext uri="{BB962C8B-B14F-4D97-AF65-F5344CB8AC3E}">
        <p14:creationId xmlns:p14="http://schemas.microsoft.com/office/powerpoint/2010/main" val="1587353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1A251F-D9D2-4202-8ED3-2769B5C109A4}"/>
              </a:ext>
            </a:extLst>
          </p:cNvPr>
          <p:cNvSpPr>
            <a:spLocks noGrp="1"/>
          </p:cNvSpPr>
          <p:nvPr>
            <p:ph type="sldNum" sz="quarter" idx="12"/>
          </p:nvPr>
        </p:nvSpPr>
        <p:spPr/>
        <p:txBody>
          <a:bodyPr/>
          <a:lstStyle/>
          <a:p>
            <a:fld id="{6767FADE-2612-3649-B495-F644A23F288B}" type="slidenum">
              <a:rPr lang="en-US" smtClean="0"/>
              <a:pPr/>
              <a:t>48</a:t>
            </a:fld>
            <a:endParaRPr lang="en-US"/>
          </a:p>
        </p:txBody>
      </p:sp>
      <p:sp>
        <p:nvSpPr>
          <p:cNvPr id="3" name="Title 2">
            <a:extLst>
              <a:ext uri="{FF2B5EF4-FFF2-40B4-BE49-F238E27FC236}">
                <a16:creationId xmlns:a16="http://schemas.microsoft.com/office/drawing/2014/main" id="{B087CD1B-A0C5-4228-B3D9-A6A0A787A357}"/>
              </a:ext>
            </a:extLst>
          </p:cNvPr>
          <p:cNvSpPr>
            <a:spLocks noGrp="1"/>
          </p:cNvSpPr>
          <p:nvPr>
            <p:ph type="title"/>
          </p:nvPr>
        </p:nvSpPr>
        <p:spPr>
          <a:xfrm>
            <a:off x="474224" y="260714"/>
            <a:ext cx="6211928" cy="604593"/>
          </a:xfrm>
        </p:spPr>
        <p:txBody>
          <a:bodyPr/>
          <a:lstStyle/>
          <a:p>
            <a:r>
              <a:rPr lang="en-US" dirty="0">
                <a:solidFill>
                  <a:schemeClr val="tx1"/>
                </a:solidFill>
                <a:latin typeface="Amasis MT Pro Black" panose="02040A04050005020304" pitchFamily="18" charset="0"/>
              </a:rPr>
              <a:t>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F1B71CE-C57B-4EFC-84AB-08C87089A616}"/>
              </a:ext>
            </a:extLst>
          </p:cNvPr>
          <p:cNvSpPr>
            <a:spLocks noGrp="1"/>
          </p:cNvSpPr>
          <p:nvPr>
            <p:ph sz="quarter" idx="13"/>
          </p:nvPr>
        </p:nvSpPr>
        <p:spPr>
          <a:xfrm>
            <a:off x="474225" y="1339702"/>
            <a:ext cx="7574622" cy="3968898"/>
          </a:xfrm>
        </p:spPr>
        <p:txBody>
          <a:bodyPr/>
          <a:lstStyle/>
          <a:p>
            <a:r>
              <a:rPr lang="en-US" sz="2000" dirty="0">
                <a:latin typeface="Amasis MT Pro" panose="02040504050005020304" pitchFamily="18" charset="0"/>
              </a:rPr>
              <a:t>We can make use of the user related classes provided by Spring Security and build our custom user classes on top of what is already provided. </a:t>
            </a:r>
          </a:p>
        </p:txBody>
      </p:sp>
      <p:pic>
        <p:nvPicPr>
          <p:cNvPr id="6" name="Picture 5">
            <a:extLst>
              <a:ext uri="{FF2B5EF4-FFF2-40B4-BE49-F238E27FC236}">
                <a16:creationId xmlns:a16="http://schemas.microsoft.com/office/drawing/2014/main" id="{78BE0CBC-3282-463D-B850-C8146161FCF3}"/>
              </a:ext>
            </a:extLst>
          </p:cNvPr>
          <p:cNvPicPr>
            <a:picLocks noChangeAspect="1"/>
          </p:cNvPicPr>
          <p:nvPr/>
        </p:nvPicPr>
        <p:blipFill>
          <a:blip r:embed="rId3"/>
          <a:stretch>
            <a:fillRect/>
          </a:stretch>
        </p:blipFill>
        <p:spPr>
          <a:xfrm>
            <a:off x="228878" y="2436693"/>
            <a:ext cx="8218250" cy="3759200"/>
          </a:xfrm>
          <a:prstGeom prst="rect">
            <a:avLst/>
          </a:prstGeom>
        </p:spPr>
      </p:pic>
    </p:spTree>
    <p:extLst>
      <p:ext uri="{BB962C8B-B14F-4D97-AF65-F5344CB8AC3E}">
        <p14:creationId xmlns:p14="http://schemas.microsoft.com/office/powerpoint/2010/main" val="722648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1A251F-D9D2-4202-8ED3-2769B5C109A4}"/>
              </a:ext>
            </a:extLst>
          </p:cNvPr>
          <p:cNvSpPr>
            <a:spLocks noGrp="1"/>
          </p:cNvSpPr>
          <p:nvPr>
            <p:ph type="sldNum" sz="quarter" idx="12"/>
          </p:nvPr>
        </p:nvSpPr>
        <p:spPr/>
        <p:txBody>
          <a:bodyPr/>
          <a:lstStyle/>
          <a:p>
            <a:fld id="{6767FADE-2612-3649-B495-F644A23F288B}" type="slidenum">
              <a:rPr lang="en-US" smtClean="0"/>
              <a:pPr/>
              <a:t>49</a:t>
            </a:fld>
            <a:endParaRPr lang="en-US"/>
          </a:p>
        </p:txBody>
      </p:sp>
      <p:sp>
        <p:nvSpPr>
          <p:cNvPr id="3" name="Title 2">
            <a:extLst>
              <a:ext uri="{FF2B5EF4-FFF2-40B4-BE49-F238E27FC236}">
                <a16:creationId xmlns:a16="http://schemas.microsoft.com/office/drawing/2014/main" id="{B087CD1B-A0C5-4228-B3D9-A6A0A787A357}"/>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F1B71CE-C57B-4EFC-84AB-08C87089A616}"/>
              </a:ext>
            </a:extLst>
          </p:cNvPr>
          <p:cNvSpPr>
            <a:spLocks noGrp="1"/>
          </p:cNvSpPr>
          <p:nvPr>
            <p:ph sz="quarter" idx="13"/>
          </p:nvPr>
        </p:nvSpPr>
        <p:spPr>
          <a:xfrm>
            <a:off x="665610" y="1353288"/>
            <a:ext cx="8350799" cy="4632841"/>
          </a:xfrm>
        </p:spPr>
        <p:txBody>
          <a:bodyPr/>
          <a:lstStyle/>
          <a:p>
            <a:r>
              <a:rPr lang="en-US" sz="2000" b="1" dirty="0">
                <a:latin typeface="Amasis MT Pro" panose="02040504050005020304" pitchFamily="18" charset="0"/>
              </a:rPr>
              <a:t>Member</a:t>
            </a:r>
          </a:p>
          <a:p>
            <a:pPr lvl="1"/>
            <a:r>
              <a:rPr lang="en-US" sz="1800" dirty="0">
                <a:latin typeface="Amasis MT Pro" panose="02040504050005020304" pitchFamily="18" charset="0"/>
              </a:rPr>
              <a:t>Entity class</a:t>
            </a:r>
          </a:p>
          <a:p>
            <a:pPr lvl="1"/>
            <a:r>
              <a:rPr lang="en-US" sz="1800" dirty="0">
                <a:latin typeface="Amasis MT Pro" panose="02040504050005020304" pitchFamily="18" charset="0"/>
              </a:rPr>
              <a:t>Additional non-security related user information (such as email addresses, telephone numbers </a:t>
            </a:r>
            <a:r>
              <a:rPr lang="en-US" sz="1800" dirty="0" err="1">
                <a:latin typeface="Amasis MT Pro" panose="02040504050005020304" pitchFamily="18" charset="0"/>
              </a:rPr>
              <a:t>etc</a:t>
            </a:r>
            <a:r>
              <a:rPr lang="en-US" sz="1800" dirty="0">
                <a:latin typeface="Amasis MT Pro" panose="02040504050005020304" pitchFamily="18" charset="0"/>
              </a:rPr>
              <a:t>) </a:t>
            </a:r>
            <a:endParaRPr lang="en-SG" sz="1800" dirty="0">
              <a:latin typeface="Amasis MT Pro" panose="02040504050005020304" pitchFamily="18" charset="0"/>
            </a:endParaRPr>
          </a:p>
          <a:p>
            <a:pPr lvl="1"/>
            <a:endParaRPr lang="en-US" sz="1800" dirty="0">
              <a:latin typeface="Amasis MT Pro" panose="02040504050005020304" pitchFamily="18" charset="0"/>
            </a:endParaRPr>
          </a:p>
          <a:p>
            <a:r>
              <a:rPr lang="en-US" sz="2000" b="1" dirty="0" err="1">
                <a:latin typeface="Amasis MT Pro" panose="02040504050005020304" pitchFamily="18" charset="0"/>
              </a:rPr>
              <a:t>MemberDetails</a:t>
            </a:r>
            <a:endParaRPr lang="en-US" sz="2000" b="1" dirty="0">
              <a:latin typeface="Amasis MT Pro" panose="02040504050005020304" pitchFamily="18" charset="0"/>
            </a:endParaRPr>
          </a:p>
          <a:p>
            <a:pPr lvl="1"/>
            <a:r>
              <a:rPr lang="en-US" sz="1800" dirty="0">
                <a:latin typeface="Amasis MT Pro" panose="02040504050005020304" pitchFamily="18" charset="0"/>
              </a:rPr>
              <a:t>Includes the </a:t>
            </a:r>
            <a:r>
              <a:rPr lang="en-US" sz="1800" b="1" dirty="0">
                <a:latin typeface="Amasis MT Pro" panose="02040504050005020304" pitchFamily="18" charset="0"/>
              </a:rPr>
              <a:t>Member</a:t>
            </a:r>
            <a:r>
              <a:rPr lang="en-US" sz="1800" dirty="0">
                <a:latin typeface="Amasis MT Pro" panose="02040504050005020304" pitchFamily="18" charset="0"/>
              </a:rPr>
              <a:t> class and implements </a:t>
            </a:r>
            <a:r>
              <a:rPr lang="en-US" sz="1800" b="1" dirty="0" err="1">
                <a:latin typeface="Amasis MT Pro" panose="02040504050005020304" pitchFamily="18" charset="0"/>
              </a:rPr>
              <a:t>UserDetails</a:t>
            </a:r>
            <a:r>
              <a:rPr lang="en-US" sz="1800" dirty="0">
                <a:latin typeface="Amasis MT Pro" panose="02040504050005020304" pitchFamily="18" charset="0"/>
              </a:rPr>
              <a:t> interface provided by Spring Security</a:t>
            </a:r>
            <a:endParaRPr lang="en-SG" sz="1800" dirty="0">
              <a:latin typeface="Amasis MT Pro" panose="02040504050005020304" pitchFamily="18" charset="0"/>
            </a:endParaRPr>
          </a:p>
          <a:p>
            <a:pPr lvl="1"/>
            <a:r>
              <a:rPr lang="en-SG" sz="1800" dirty="0">
                <a:latin typeface="Amasis MT Pro" panose="02040504050005020304" pitchFamily="18" charset="0"/>
              </a:rPr>
              <a:t>Provides core user information.</a:t>
            </a:r>
          </a:p>
          <a:p>
            <a:pPr lvl="1"/>
            <a:endParaRPr lang="en-US" sz="1800" dirty="0">
              <a:latin typeface="Amasis MT Pro" panose="02040504050005020304" pitchFamily="18" charset="0"/>
            </a:endParaRPr>
          </a:p>
          <a:p>
            <a:r>
              <a:rPr lang="en-US" sz="2000" b="1" dirty="0" err="1">
                <a:latin typeface="Amasis MT Pro" panose="02040504050005020304" pitchFamily="18" charset="0"/>
              </a:rPr>
              <a:t>MemberDetailsService</a:t>
            </a:r>
            <a:endParaRPr lang="en-US" sz="2000" b="1" dirty="0">
              <a:latin typeface="Amasis MT Pro" panose="02040504050005020304" pitchFamily="18" charset="0"/>
            </a:endParaRPr>
          </a:p>
          <a:p>
            <a:pPr lvl="1"/>
            <a:r>
              <a:rPr lang="en-US" sz="1800" dirty="0">
                <a:latin typeface="Amasis MT Pro" panose="02040504050005020304" pitchFamily="18" charset="0"/>
              </a:rPr>
              <a:t>Provides the </a:t>
            </a:r>
            <a:r>
              <a:rPr lang="en-US" sz="1800" b="1" dirty="0" err="1">
                <a:latin typeface="Amasis MT Pro" panose="02040504050005020304" pitchFamily="18" charset="0"/>
              </a:rPr>
              <a:t>loadUserByUsername</a:t>
            </a:r>
            <a:r>
              <a:rPr lang="en-US" sz="1800" dirty="0">
                <a:latin typeface="Amasis MT Pro" panose="02040504050005020304" pitchFamily="18" charset="0"/>
              </a:rPr>
              <a:t> method to look up a user</a:t>
            </a:r>
          </a:p>
          <a:p>
            <a:pPr lvl="1"/>
            <a:r>
              <a:rPr lang="en-US" sz="1800" dirty="0">
                <a:latin typeface="Amasis MT Pro" panose="02040504050005020304" pitchFamily="18" charset="0"/>
              </a:rPr>
              <a:t>Implement the </a:t>
            </a:r>
            <a:r>
              <a:rPr lang="en-US" sz="1800" b="1" dirty="0" err="1">
                <a:latin typeface="Amasis MT Pro" panose="02040504050005020304" pitchFamily="18" charset="0"/>
              </a:rPr>
              <a:t>UserDetailsService</a:t>
            </a:r>
            <a:r>
              <a:rPr lang="en-US" sz="1800" dirty="0">
                <a:latin typeface="Amasis MT Pro" panose="02040504050005020304" pitchFamily="18" charset="0"/>
              </a:rPr>
              <a:t> interface to connect to JPA services</a:t>
            </a:r>
          </a:p>
        </p:txBody>
      </p:sp>
    </p:spTree>
    <p:extLst>
      <p:ext uri="{BB962C8B-B14F-4D97-AF65-F5344CB8AC3E}">
        <p14:creationId xmlns:p14="http://schemas.microsoft.com/office/powerpoint/2010/main" val="417011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5</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Schedule</a:t>
            </a:r>
            <a:endParaRPr lang="en-SG" dirty="0">
              <a:solidFill>
                <a:schemeClr val="tx1"/>
              </a:solidFill>
              <a:latin typeface="Amasis MT Pro Black" panose="02040A04050005020304" pitchFamily="18" charset="0"/>
            </a:endParaRPr>
          </a:p>
        </p:txBody>
      </p:sp>
      <p:graphicFrame>
        <p:nvGraphicFramePr>
          <p:cNvPr id="7" name="Table 5">
            <a:extLst>
              <a:ext uri="{FF2B5EF4-FFF2-40B4-BE49-F238E27FC236}">
                <a16:creationId xmlns:a16="http://schemas.microsoft.com/office/drawing/2014/main" id="{3A54A3BA-64F3-B7D4-233D-A138A5F1ED4D}"/>
              </a:ext>
            </a:extLst>
          </p:cNvPr>
          <p:cNvGraphicFramePr>
            <a:graphicFrameLocks noGrp="1"/>
          </p:cNvGraphicFramePr>
          <p:nvPr>
            <p:extLst>
              <p:ext uri="{D42A27DB-BD31-4B8C-83A1-F6EECF244321}">
                <p14:modId xmlns:p14="http://schemas.microsoft.com/office/powerpoint/2010/main" val="3214903808"/>
              </p:ext>
            </p:extLst>
          </p:nvPr>
        </p:nvGraphicFramePr>
        <p:xfrm>
          <a:off x="473258" y="796434"/>
          <a:ext cx="7970050" cy="4443082"/>
        </p:xfrm>
        <a:graphic>
          <a:graphicData uri="http://schemas.openxmlformats.org/drawingml/2006/table">
            <a:tbl>
              <a:tblPr firstRow="1" bandRow="1">
                <a:tableStyleId>{5C22544A-7EE6-4342-B048-85BDC9FD1C3A}</a:tableStyleId>
              </a:tblPr>
              <a:tblGrid>
                <a:gridCol w="3210975">
                  <a:extLst>
                    <a:ext uri="{9D8B030D-6E8A-4147-A177-3AD203B41FA5}">
                      <a16:colId xmlns:a16="http://schemas.microsoft.com/office/drawing/2014/main" val="1648018715"/>
                    </a:ext>
                  </a:extLst>
                </a:gridCol>
                <a:gridCol w="4759075">
                  <a:extLst>
                    <a:ext uri="{9D8B030D-6E8A-4147-A177-3AD203B41FA5}">
                      <a16:colId xmlns:a16="http://schemas.microsoft.com/office/drawing/2014/main" val="3431398385"/>
                    </a:ext>
                  </a:extLst>
                </a:gridCol>
              </a:tblGrid>
              <a:tr h="438770">
                <a:tc>
                  <a:txBody>
                    <a:bodyPr/>
                    <a:lstStyle/>
                    <a:p>
                      <a:r>
                        <a:rPr lang="en-US" sz="2400" dirty="0"/>
                        <a:t>Time</a:t>
                      </a:r>
                      <a:endParaRPr lang="en-SG" sz="2400" dirty="0"/>
                    </a:p>
                  </a:txBody>
                  <a:tcPr/>
                </a:tc>
                <a:tc>
                  <a:txBody>
                    <a:bodyPr/>
                    <a:lstStyle/>
                    <a:p>
                      <a:r>
                        <a:rPr lang="en-US" sz="2400" dirty="0"/>
                        <a:t>Agenda</a:t>
                      </a:r>
                      <a:endParaRPr lang="en-SG" sz="2400" dirty="0"/>
                    </a:p>
                  </a:txBody>
                  <a:tcPr/>
                </a:tc>
                <a:extLst>
                  <a:ext uri="{0D108BD9-81ED-4DB2-BD59-A6C34878D82A}">
                    <a16:rowId xmlns:a16="http://schemas.microsoft.com/office/drawing/2014/main" val="1371475198"/>
                  </a:ext>
                </a:extLst>
              </a:tr>
              <a:tr h="370840">
                <a:tc>
                  <a:txBody>
                    <a:bodyPr/>
                    <a:lstStyle/>
                    <a:p>
                      <a:r>
                        <a:rPr lang="en-US" sz="2000" dirty="0">
                          <a:latin typeface="Amasis MT Pro" panose="02040504050005020304" pitchFamily="18" charset="0"/>
                        </a:rPr>
                        <a:t>9:00 am - 9:15 am</a:t>
                      </a:r>
                      <a:endParaRPr lang="en-SG" sz="2000" dirty="0">
                        <a:latin typeface="Amasis MT Pro" panose="02040504050005020304" pitchFamily="18" charset="0"/>
                      </a:endParaRPr>
                    </a:p>
                  </a:txBody>
                  <a:tcPr/>
                </a:tc>
                <a:tc>
                  <a:txBody>
                    <a:bodyPr/>
                    <a:lstStyle/>
                    <a:p>
                      <a:r>
                        <a:rPr lang="en-US" sz="2000" dirty="0">
                          <a:latin typeface="Amasis MT Pro" panose="02040504050005020304" pitchFamily="18" charset="0"/>
                        </a:rPr>
                        <a:t>Welcome and admin matters</a:t>
                      </a:r>
                      <a:endParaRPr lang="en-SG" sz="2000" dirty="0">
                        <a:latin typeface="Amasis MT Pro" panose="02040504050005020304" pitchFamily="18" charset="0"/>
                      </a:endParaRPr>
                    </a:p>
                  </a:txBody>
                  <a:tcPr/>
                </a:tc>
                <a:extLst>
                  <a:ext uri="{0D108BD9-81ED-4DB2-BD59-A6C34878D82A}">
                    <a16:rowId xmlns:a16="http://schemas.microsoft.com/office/drawing/2014/main" val="1703871380"/>
                  </a:ext>
                </a:extLst>
              </a:tr>
              <a:tr h="370840">
                <a:tc>
                  <a:txBody>
                    <a:bodyPr/>
                    <a:lstStyle/>
                    <a:p>
                      <a:r>
                        <a:rPr lang="en-US" sz="2000" dirty="0">
                          <a:latin typeface="Amasis MT Pro" panose="02040504050005020304" pitchFamily="18" charset="0"/>
                        </a:rPr>
                        <a:t>9:15 am – 10:30 am </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Spring Security, Authentication with Default User</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1007211589"/>
                  </a:ext>
                </a:extLst>
              </a:tr>
              <a:tr h="370840">
                <a:tc>
                  <a:txBody>
                    <a:bodyPr/>
                    <a:lstStyle/>
                    <a:p>
                      <a:r>
                        <a:rPr lang="en-US" sz="2000" dirty="0">
                          <a:latin typeface="Amasis MT Pro" panose="02040504050005020304" pitchFamily="18" charset="0"/>
                        </a:rPr>
                        <a:t>10:30 am – 10:45 am</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Break</a:t>
                      </a:r>
                    </a:p>
                  </a:txBody>
                  <a:tcPr/>
                </a:tc>
                <a:extLst>
                  <a:ext uri="{0D108BD9-81ED-4DB2-BD59-A6C34878D82A}">
                    <a16:rowId xmlns:a16="http://schemas.microsoft.com/office/drawing/2014/main" val="3950366874"/>
                  </a:ext>
                </a:extLst>
              </a:tr>
              <a:tr h="411570">
                <a:tc>
                  <a:txBody>
                    <a:bodyPr/>
                    <a:lstStyle/>
                    <a:p>
                      <a:r>
                        <a:rPr lang="en-US" sz="2000" dirty="0">
                          <a:latin typeface="Amasis MT Pro" panose="02040504050005020304" pitchFamily="18" charset="0"/>
                        </a:rPr>
                        <a:t>10:45 am – 12:30 pm</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Authentication with Custom User</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3533736889"/>
                  </a:ext>
                </a:extLst>
              </a:tr>
              <a:tr h="370840">
                <a:tc>
                  <a:txBody>
                    <a:bodyPr/>
                    <a:lstStyle/>
                    <a:p>
                      <a:r>
                        <a:rPr lang="en-US" sz="2000" dirty="0">
                          <a:latin typeface="Amasis MT Pro" panose="02040504050005020304" pitchFamily="18" charset="0"/>
                        </a:rPr>
                        <a:t>12:30 pm – 1:30 pm </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Lunch</a:t>
                      </a:r>
                    </a:p>
                  </a:txBody>
                  <a:tcPr/>
                </a:tc>
                <a:extLst>
                  <a:ext uri="{0D108BD9-81ED-4DB2-BD59-A6C34878D82A}">
                    <a16:rowId xmlns:a16="http://schemas.microsoft.com/office/drawing/2014/main" val="1826671654"/>
                  </a:ext>
                </a:extLst>
              </a:tr>
              <a:tr h="370840">
                <a:tc>
                  <a:txBody>
                    <a:bodyPr/>
                    <a:lstStyle/>
                    <a:p>
                      <a:r>
                        <a:rPr lang="en-US" sz="2000" dirty="0">
                          <a:latin typeface="Amasis MT Pro" panose="02040504050005020304" pitchFamily="18" charset="0"/>
                        </a:rPr>
                        <a:t>1:30 pm – 3:15 pm </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Authorization, Adding new member</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2151391809"/>
                  </a:ext>
                </a:extLst>
              </a:tr>
              <a:tr h="370840">
                <a:tc>
                  <a:txBody>
                    <a:bodyPr/>
                    <a:lstStyle/>
                    <a:p>
                      <a:r>
                        <a:rPr lang="en-US" sz="2000" dirty="0">
                          <a:latin typeface="Amasis MT Pro" panose="02040504050005020304" pitchFamily="18" charset="0"/>
                        </a:rPr>
                        <a:t>3:15 pm – 3:30 pm</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Break</a:t>
                      </a:r>
                    </a:p>
                  </a:txBody>
                  <a:tcPr/>
                </a:tc>
                <a:extLst>
                  <a:ext uri="{0D108BD9-81ED-4DB2-BD59-A6C34878D82A}">
                    <a16:rowId xmlns:a16="http://schemas.microsoft.com/office/drawing/2014/main" val="3585986491"/>
                  </a:ext>
                </a:extLst>
              </a:tr>
              <a:tr h="495832">
                <a:tc>
                  <a:txBody>
                    <a:bodyPr/>
                    <a:lstStyle/>
                    <a:p>
                      <a:r>
                        <a:rPr lang="en-US" sz="2000" dirty="0">
                          <a:latin typeface="Amasis MT Pro" panose="02040504050005020304" pitchFamily="18" charset="0"/>
                        </a:rPr>
                        <a:t>3:30 pm – 4:45 pm</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Custom login/logout</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3826937358"/>
                  </a:ext>
                </a:extLst>
              </a:tr>
              <a:tr h="370840">
                <a:tc>
                  <a:txBody>
                    <a:bodyPr/>
                    <a:lstStyle/>
                    <a:p>
                      <a:r>
                        <a:rPr lang="en-US" sz="2000" dirty="0">
                          <a:latin typeface="Amasis MT Pro" panose="02040504050005020304" pitchFamily="18" charset="0"/>
                        </a:rPr>
                        <a:t>4:45 pm – 5:00 pm</a:t>
                      </a:r>
                      <a:endParaRPr lang="en-SG" sz="2000" dirty="0">
                        <a:latin typeface="Amasis MT Pro" panose="02040504050005020304" pitchFamily="18" charset="0"/>
                      </a:endParaRPr>
                    </a:p>
                  </a:txBody>
                  <a:tcPr/>
                </a:tc>
                <a:tc>
                  <a:txBody>
                    <a:bodyPr/>
                    <a:lstStyle/>
                    <a:p>
                      <a:r>
                        <a:rPr lang="en-US" sz="2000" dirty="0">
                          <a:latin typeface="Amasis MT Pro" panose="02040504050005020304" pitchFamily="18" charset="0"/>
                        </a:rPr>
                        <a:t>Wrap up, Q&amp;A</a:t>
                      </a:r>
                      <a:endParaRPr lang="en-SG" sz="2000" dirty="0">
                        <a:latin typeface="Amasis MT Pro" panose="02040504050005020304" pitchFamily="18" charset="0"/>
                      </a:endParaRPr>
                    </a:p>
                  </a:txBody>
                  <a:tcPr/>
                </a:tc>
                <a:extLst>
                  <a:ext uri="{0D108BD9-81ED-4DB2-BD59-A6C34878D82A}">
                    <a16:rowId xmlns:a16="http://schemas.microsoft.com/office/drawing/2014/main" val="4079508982"/>
                  </a:ext>
                </a:extLst>
              </a:tr>
            </a:tbl>
          </a:graphicData>
        </a:graphic>
      </p:graphicFrame>
    </p:spTree>
    <p:extLst>
      <p:ext uri="{BB962C8B-B14F-4D97-AF65-F5344CB8AC3E}">
        <p14:creationId xmlns:p14="http://schemas.microsoft.com/office/powerpoint/2010/main" val="3751787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B44CC4-D573-4B57-90F1-0733D8EDCE07}"/>
              </a:ext>
            </a:extLst>
          </p:cNvPr>
          <p:cNvSpPr>
            <a:spLocks noGrp="1"/>
          </p:cNvSpPr>
          <p:nvPr>
            <p:ph type="sldNum" sz="quarter" idx="12"/>
          </p:nvPr>
        </p:nvSpPr>
        <p:spPr/>
        <p:txBody>
          <a:bodyPr/>
          <a:lstStyle/>
          <a:p>
            <a:fld id="{6767FADE-2612-3649-B495-F644A23F288B}" type="slidenum">
              <a:rPr lang="en-US" smtClean="0"/>
              <a:pPr/>
              <a:t>50</a:t>
            </a:fld>
            <a:endParaRPr lang="en-US"/>
          </a:p>
        </p:txBody>
      </p:sp>
      <p:sp>
        <p:nvSpPr>
          <p:cNvPr id="3" name="Title 2">
            <a:extLst>
              <a:ext uri="{FF2B5EF4-FFF2-40B4-BE49-F238E27FC236}">
                <a16:creationId xmlns:a16="http://schemas.microsoft.com/office/drawing/2014/main" id="{E41E62B9-9A56-47D9-BFEE-35E286095740}"/>
              </a:ext>
            </a:extLst>
          </p:cNvPr>
          <p:cNvSpPr>
            <a:spLocks noGrp="1"/>
          </p:cNvSpPr>
          <p:nvPr>
            <p:ph type="title"/>
          </p:nvPr>
        </p:nvSpPr>
        <p:spPr>
          <a:xfrm>
            <a:off x="665609" y="260714"/>
            <a:ext cx="7766010" cy="1089621"/>
          </a:xfrm>
        </p:spPr>
        <p:txBody>
          <a:bodyPr>
            <a:normAutofit/>
          </a:bodyPr>
          <a:lstStyle/>
          <a:p>
            <a:r>
              <a:rPr lang="en-US" dirty="0">
                <a:solidFill>
                  <a:schemeClr val="tx1"/>
                </a:solidFill>
                <a:latin typeface="Amasis MT Pro Black" panose="02040A04050005020304" pitchFamily="18" charset="0"/>
              </a:rPr>
              <a:t>Exercise 4 – 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8C1738D-BBF8-46FA-81A6-D6C015E3E29E}"/>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In the previous lesson*, you were asked to create a simple </a:t>
            </a:r>
            <a:r>
              <a:rPr lang="en-US" b="1" dirty="0">
                <a:latin typeface="Amasis MT Pro" panose="02040504050005020304" pitchFamily="18" charset="0"/>
              </a:rPr>
              <a:t>Member</a:t>
            </a:r>
            <a:r>
              <a:rPr lang="en-US" dirty="0">
                <a:latin typeface="Amasis MT Pro" panose="02040504050005020304" pitchFamily="18" charset="0"/>
              </a:rPr>
              <a:t> class. </a:t>
            </a:r>
          </a:p>
          <a:p>
            <a:pPr marL="457200" indent="-457200">
              <a:buFont typeface="+mj-lt"/>
              <a:buAutoNum type="alphaLcParenR"/>
            </a:pPr>
            <a:endParaRPr lang="en-US" dirty="0">
              <a:latin typeface="Amasis MT Pro" panose="02040504050005020304" pitchFamily="18" charset="0"/>
            </a:endParaRPr>
          </a:p>
          <a:p>
            <a:pPr marL="457200" indent="-457200">
              <a:buFont typeface="+mj-lt"/>
              <a:buAutoNum type="alphaLcParenR"/>
            </a:pPr>
            <a:r>
              <a:rPr lang="en-US" dirty="0">
                <a:latin typeface="Amasis MT Pro" panose="02040504050005020304" pitchFamily="18" charset="0"/>
              </a:rPr>
              <a:t>We will be:</a:t>
            </a:r>
          </a:p>
          <a:p>
            <a:pPr lvl="1"/>
            <a:r>
              <a:rPr lang="en-US" dirty="0">
                <a:latin typeface="Amasis MT Pro" panose="02040504050005020304" pitchFamily="18" charset="0"/>
              </a:rPr>
              <a:t>Modifying the </a:t>
            </a:r>
            <a:r>
              <a:rPr lang="en-US" b="1" dirty="0">
                <a:latin typeface="Amasis MT Pro" panose="02040504050005020304" pitchFamily="18" charset="0"/>
              </a:rPr>
              <a:t>Member</a:t>
            </a:r>
            <a:r>
              <a:rPr lang="en-US" dirty="0">
                <a:latin typeface="Amasis MT Pro" panose="02040504050005020304" pitchFamily="18" charset="0"/>
              </a:rPr>
              <a:t> entity class</a:t>
            </a:r>
          </a:p>
          <a:p>
            <a:pPr lvl="1"/>
            <a:r>
              <a:rPr lang="en-US" dirty="0">
                <a:latin typeface="Amasis MT Pro" panose="02040504050005020304" pitchFamily="18" charset="0"/>
              </a:rPr>
              <a:t>Modify the </a:t>
            </a:r>
            <a:r>
              <a:rPr lang="en-US" b="1" dirty="0" err="1">
                <a:latin typeface="Amasis MT Pro" panose="02040504050005020304" pitchFamily="18" charset="0"/>
              </a:rPr>
              <a:t>MemberRepository</a:t>
            </a:r>
            <a:r>
              <a:rPr lang="en-US" dirty="0">
                <a:latin typeface="Amasis MT Pro" panose="02040504050005020304" pitchFamily="18" charset="0"/>
              </a:rPr>
              <a:t> class</a:t>
            </a:r>
          </a:p>
          <a:p>
            <a:pPr lvl="1"/>
            <a:r>
              <a:rPr lang="en-US" dirty="0">
                <a:latin typeface="Amasis MT Pro" panose="02040504050005020304" pitchFamily="18" charset="0"/>
              </a:rPr>
              <a:t>Create the </a:t>
            </a:r>
            <a:r>
              <a:rPr lang="en-US" b="1" dirty="0" err="1">
                <a:latin typeface="Amasis MT Pro" panose="02040504050005020304" pitchFamily="18" charset="0"/>
              </a:rPr>
              <a:t>MemberDetails</a:t>
            </a:r>
            <a:r>
              <a:rPr lang="en-US" dirty="0">
                <a:latin typeface="Amasis MT Pro" panose="02040504050005020304" pitchFamily="18" charset="0"/>
              </a:rPr>
              <a:t> class that implements </a:t>
            </a:r>
            <a:r>
              <a:rPr lang="en-US" b="1" dirty="0" err="1">
                <a:latin typeface="Amasis MT Pro" panose="02040504050005020304" pitchFamily="18" charset="0"/>
              </a:rPr>
              <a:t>UserDetails</a:t>
            </a:r>
            <a:r>
              <a:rPr lang="en-US" b="1" dirty="0">
                <a:latin typeface="Amasis MT Pro" panose="02040504050005020304" pitchFamily="18" charset="0"/>
              </a:rPr>
              <a:t> </a:t>
            </a:r>
            <a:r>
              <a:rPr lang="en-US" dirty="0">
                <a:latin typeface="Amasis MT Pro" panose="02040504050005020304" pitchFamily="18" charset="0"/>
              </a:rPr>
              <a:t>interface</a:t>
            </a:r>
          </a:p>
          <a:p>
            <a:pPr lvl="1"/>
            <a:r>
              <a:rPr lang="en-US" dirty="0">
                <a:latin typeface="Amasis MT Pro" panose="02040504050005020304" pitchFamily="18" charset="0"/>
              </a:rPr>
              <a:t>Create the </a:t>
            </a:r>
            <a:r>
              <a:rPr lang="en-US" b="1" dirty="0" err="1">
                <a:latin typeface="Amasis MT Pro" panose="02040504050005020304" pitchFamily="18" charset="0"/>
              </a:rPr>
              <a:t>MemberDetailsService</a:t>
            </a:r>
            <a:r>
              <a:rPr lang="en-US" dirty="0">
                <a:latin typeface="Amasis MT Pro" panose="02040504050005020304" pitchFamily="18" charset="0"/>
              </a:rPr>
              <a:t> class that implements </a:t>
            </a:r>
            <a:r>
              <a:rPr lang="en-US" b="1" dirty="0" err="1">
                <a:latin typeface="Amasis MT Pro" panose="02040504050005020304" pitchFamily="18" charset="0"/>
              </a:rPr>
              <a:t>UserDetailsService</a:t>
            </a:r>
            <a:r>
              <a:rPr lang="en-US" b="1" dirty="0">
                <a:latin typeface="Amasis MT Pro" panose="02040504050005020304" pitchFamily="18" charset="0"/>
              </a:rPr>
              <a:t> </a:t>
            </a:r>
            <a:r>
              <a:rPr lang="en-US" dirty="0">
                <a:latin typeface="Amasis MT Pro" panose="02040504050005020304" pitchFamily="18" charset="0"/>
              </a:rPr>
              <a:t>interface</a:t>
            </a:r>
            <a:endParaRPr lang="en-US" b="1" dirty="0">
              <a:latin typeface="Amasis MT Pro" panose="02040504050005020304" pitchFamily="18" charset="0"/>
            </a:endParaRPr>
          </a:p>
          <a:p>
            <a:pPr lvl="1"/>
            <a:r>
              <a:rPr lang="en-US" dirty="0">
                <a:latin typeface="Amasis MT Pro" panose="02040504050005020304" pitchFamily="18" charset="0"/>
              </a:rPr>
              <a:t>Update the </a:t>
            </a:r>
            <a:r>
              <a:rPr lang="en-US" b="1" dirty="0" err="1">
                <a:latin typeface="Amasis MT Pro" panose="02040504050005020304" pitchFamily="18" charset="0"/>
              </a:rPr>
              <a:t>WebSecurityConfig</a:t>
            </a:r>
            <a:r>
              <a:rPr lang="en-US" dirty="0">
                <a:latin typeface="Amasis MT Pro" panose="02040504050005020304" pitchFamily="18" charset="0"/>
              </a:rPr>
              <a:t> class to set authentication and authorization </a:t>
            </a:r>
            <a:endParaRPr lang="en-SG" dirty="0">
              <a:latin typeface="Amasis MT Pro" panose="02040504050005020304" pitchFamily="18" charset="0"/>
            </a:endParaRPr>
          </a:p>
          <a:p>
            <a:endParaRPr lang="en-US" dirty="0">
              <a:latin typeface="Amasis MT Pro" panose="02040504050005020304" pitchFamily="18" charset="0"/>
            </a:endParaRPr>
          </a:p>
          <a:p>
            <a:endParaRPr lang="en-SG" dirty="0">
              <a:latin typeface="Amasis MT Pro" panose="02040504050005020304" pitchFamily="18" charset="0"/>
            </a:endParaRPr>
          </a:p>
        </p:txBody>
      </p:sp>
      <p:sp>
        <p:nvSpPr>
          <p:cNvPr id="6" name="TextBox 5">
            <a:extLst>
              <a:ext uri="{FF2B5EF4-FFF2-40B4-BE49-F238E27FC236}">
                <a16:creationId xmlns:a16="http://schemas.microsoft.com/office/drawing/2014/main" id="{ABEC76B7-A686-42CC-A0E9-18287E4EAEB1}"/>
              </a:ext>
            </a:extLst>
          </p:cNvPr>
          <p:cNvSpPr txBox="1"/>
          <p:nvPr/>
        </p:nvSpPr>
        <p:spPr>
          <a:xfrm>
            <a:off x="4572000" y="2438629"/>
            <a:ext cx="4272983" cy="523220"/>
          </a:xfrm>
          <a:prstGeom prst="rect">
            <a:avLst/>
          </a:prstGeom>
          <a:noFill/>
        </p:spPr>
        <p:txBody>
          <a:bodyPr wrap="square" rtlCol="0">
            <a:spAutoFit/>
          </a:bodyPr>
          <a:lstStyle/>
          <a:p>
            <a:r>
              <a:rPr lang="en-US" sz="1400" dirty="0">
                <a:solidFill>
                  <a:srgbClr val="FF0000"/>
                </a:solidFill>
              </a:rPr>
              <a:t>*Recall that you should have also created the </a:t>
            </a:r>
            <a:r>
              <a:rPr lang="en-US" sz="1400" dirty="0" err="1">
                <a:solidFill>
                  <a:srgbClr val="FF0000"/>
                </a:solidFill>
              </a:rPr>
              <a:t>MemberRepository</a:t>
            </a:r>
            <a:r>
              <a:rPr lang="en-US" sz="1400" dirty="0">
                <a:solidFill>
                  <a:srgbClr val="FF0000"/>
                </a:solidFill>
              </a:rPr>
              <a:t> and </a:t>
            </a:r>
            <a:r>
              <a:rPr lang="en-US" sz="1400" dirty="0" err="1">
                <a:solidFill>
                  <a:srgbClr val="FF0000"/>
                </a:solidFill>
              </a:rPr>
              <a:t>MemberController</a:t>
            </a:r>
            <a:r>
              <a:rPr lang="en-US" sz="1400" dirty="0">
                <a:solidFill>
                  <a:srgbClr val="FF0000"/>
                </a:solidFill>
              </a:rPr>
              <a:t> classes.</a:t>
            </a:r>
            <a:endParaRPr lang="en-SG" sz="1400" dirty="0">
              <a:solidFill>
                <a:srgbClr val="FF0000"/>
              </a:solidFill>
            </a:endParaRPr>
          </a:p>
        </p:txBody>
      </p:sp>
    </p:spTree>
    <p:extLst>
      <p:ext uri="{BB962C8B-B14F-4D97-AF65-F5344CB8AC3E}">
        <p14:creationId xmlns:p14="http://schemas.microsoft.com/office/powerpoint/2010/main" val="53895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8CEE6A-5ED3-4EFE-8DF8-24915D4E28E9}"/>
              </a:ext>
            </a:extLst>
          </p:cNvPr>
          <p:cNvSpPr>
            <a:spLocks noGrp="1"/>
          </p:cNvSpPr>
          <p:nvPr>
            <p:ph type="sldNum" sz="quarter" idx="12"/>
          </p:nvPr>
        </p:nvSpPr>
        <p:spPr/>
        <p:txBody>
          <a:bodyPr/>
          <a:lstStyle/>
          <a:p>
            <a:fld id="{6767FADE-2612-3649-B495-F644A23F288B}" type="slidenum">
              <a:rPr lang="en-US" smtClean="0"/>
              <a:pPr/>
              <a:t>51</a:t>
            </a:fld>
            <a:endParaRPr lang="en-US"/>
          </a:p>
        </p:txBody>
      </p:sp>
      <p:sp>
        <p:nvSpPr>
          <p:cNvPr id="3" name="Title 2">
            <a:extLst>
              <a:ext uri="{FF2B5EF4-FFF2-40B4-BE49-F238E27FC236}">
                <a16:creationId xmlns:a16="http://schemas.microsoft.com/office/drawing/2014/main" id="{5DF50897-C29E-4B4B-9FD8-372DDCF244C3}"/>
              </a:ext>
            </a:extLst>
          </p:cNvPr>
          <p:cNvSpPr>
            <a:spLocks noGrp="1"/>
          </p:cNvSpPr>
          <p:nvPr>
            <p:ph type="title"/>
          </p:nvPr>
        </p:nvSpPr>
        <p:spPr>
          <a:xfrm>
            <a:off x="665610" y="260714"/>
            <a:ext cx="7712846" cy="1036458"/>
          </a:xfrm>
        </p:spPr>
        <p:txBody>
          <a:bodyPr>
            <a:normAutofit fontScale="90000"/>
          </a:bodyPr>
          <a:lstStyle/>
          <a:p>
            <a:r>
              <a:rPr lang="en-US" dirty="0">
                <a:solidFill>
                  <a:schemeClr val="tx1"/>
                </a:solidFill>
                <a:latin typeface="Amasis MT Pro Black" panose="02040A04050005020304" pitchFamily="18" charset="0"/>
              </a:rPr>
              <a:t>Exercise 4 – 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75264FB-E979-4846-A4A2-DDE20740DC71}"/>
              </a:ext>
            </a:extLst>
          </p:cNvPr>
          <p:cNvSpPr>
            <a:spLocks noGrp="1"/>
          </p:cNvSpPr>
          <p:nvPr>
            <p:ph sz="quarter" idx="13"/>
          </p:nvPr>
        </p:nvSpPr>
        <p:spPr/>
        <p:txBody>
          <a:bodyPr/>
          <a:lstStyle/>
          <a:p>
            <a:pPr marL="457200" indent="-457200">
              <a:buFont typeface="+mj-lt"/>
              <a:buAutoNum type="alphaLcParenR" startAt="3"/>
            </a:pPr>
            <a:r>
              <a:rPr lang="en-US" dirty="0">
                <a:latin typeface="Amasis MT Pro" panose="02040504050005020304" pitchFamily="18" charset="0"/>
              </a:rPr>
              <a:t>Stop the </a:t>
            </a:r>
            <a:r>
              <a:rPr lang="en-US" dirty="0" err="1">
                <a:latin typeface="Amasis MT Pro" panose="02040504050005020304" pitchFamily="18" charset="0"/>
              </a:rPr>
              <a:t>Springboot</a:t>
            </a:r>
            <a:r>
              <a:rPr lang="en-US" dirty="0">
                <a:latin typeface="Amasis MT Pro" panose="02040504050005020304" pitchFamily="18" charset="0"/>
              </a:rPr>
              <a:t> application if it is still running. </a:t>
            </a:r>
          </a:p>
          <a:p>
            <a:pPr marL="457200" indent="-457200">
              <a:buFont typeface="+mj-lt"/>
              <a:buAutoNum type="alphaLcParenR" startAt="3"/>
            </a:pPr>
            <a:r>
              <a:rPr lang="en-US" dirty="0">
                <a:latin typeface="Amasis MT Pro" panose="02040504050005020304" pitchFamily="18" charset="0"/>
              </a:rPr>
              <a:t>Drop the </a:t>
            </a:r>
            <a:r>
              <a:rPr lang="en-US" b="1" dirty="0">
                <a:latin typeface="Amasis MT Pro" panose="02040504050005020304" pitchFamily="18" charset="0"/>
              </a:rPr>
              <a:t>member</a:t>
            </a:r>
            <a:r>
              <a:rPr lang="en-US" dirty="0">
                <a:latin typeface="Amasis MT Pro" panose="02040504050005020304" pitchFamily="18" charset="0"/>
              </a:rPr>
              <a:t> table from MySQL workbench</a:t>
            </a:r>
          </a:p>
          <a:p>
            <a:pPr marL="457200" indent="-457200">
              <a:buFont typeface="+mj-lt"/>
              <a:buAutoNum type="alphaLcParenR" startAt="3"/>
            </a:pPr>
            <a:r>
              <a:rPr lang="en-US" dirty="0">
                <a:latin typeface="Amasis MT Pro" panose="02040504050005020304" pitchFamily="18" charset="0"/>
              </a:rPr>
              <a:t>Modify the </a:t>
            </a:r>
            <a:r>
              <a:rPr lang="en-US" b="1" dirty="0">
                <a:latin typeface="Amasis MT Pro" panose="02040504050005020304" pitchFamily="18" charset="0"/>
              </a:rPr>
              <a:t>Member</a:t>
            </a:r>
            <a:r>
              <a:rPr lang="en-US" dirty="0">
                <a:latin typeface="Amasis MT Pro" panose="02040504050005020304" pitchFamily="18" charset="0"/>
              </a:rPr>
              <a:t> class according to the class diagram shown:</a:t>
            </a: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E6D5A50A-4937-493B-90E4-A8BE38D1E46A}"/>
              </a:ext>
            </a:extLst>
          </p:cNvPr>
          <p:cNvPicPr>
            <a:picLocks noChangeAspect="1"/>
          </p:cNvPicPr>
          <p:nvPr/>
        </p:nvPicPr>
        <p:blipFill rotWithShape="1">
          <a:blip r:embed="rId2"/>
          <a:srcRect l="6095" t="4608" r="6513" b="4163"/>
          <a:stretch/>
        </p:blipFill>
        <p:spPr>
          <a:xfrm>
            <a:off x="3521696" y="3075640"/>
            <a:ext cx="2100607" cy="3245382"/>
          </a:xfrm>
          <a:prstGeom prst="rect">
            <a:avLst/>
          </a:prstGeom>
        </p:spPr>
      </p:pic>
    </p:spTree>
    <p:extLst>
      <p:ext uri="{BB962C8B-B14F-4D97-AF65-F5344CB8AC3E}">
        <p14:creationId xmlns:p14="http://schemas.microsoft.com/office/powerpoint/2010/main" val="2493870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CA2010-C721-447F-A59F-1DDA76160942}"/>
              </a:ext>
            </a:extLst>
          </p:cNvPr>
          <p:cNvSpPr>
            <a:spLocks noGrp="1"/>
          </p:cNvSpPr>
          <p:nvPr>
            <p:ph type="sldNum" sz="quarter" idx="12"/>
          </p:nvPr>
        </p:nvSpPr>
        <p:spPr/>
        <p:txBody>
          <a:bodyPr/>
          <a:lstStyle/>
          <a:p>
            <a:fld id="{6767FADE-2612-3649-B495-F644A23F288B}" type="slidenum">
              <a:rPr lang="en-US" smtClean="0"/>
              <a:pPr/>
              <a:t>52</a:t>
            </a:fld>
            <a:endParaRPr lang="en-US"/>
          </a:p>
        </p:txBody>
      </p:sp>
      <p:sp>
        <p:nvSpPr>
          <p:cNvPr id="3" name="Title 2">
            <a:extLst>
              <a:ext uri="{FF2B5EF4-FFF2-40B4-BE49-F238E27FC236}">
                <a16:creationId xmlns:a16="http://schemas.microsoft.com/office/drawing/2014/main" id="{E39DC8C7-0588-42F8-BD52-1F0BBC45F480}"/>
              </a:ext>
            </a:extLst>
          </p:cNvPr>
          <p:cNvSpPr>
            <a:spLocks noGrp="1"/>
          </p:cNvSpPr>
          <p:nvPr>
            <p:ph type="title"/>
          </p:nvPr>
        </p:nvSpPr>
        <p:spPr>
          <a:xfrm>
            <a:off x="665610" y="260714"/>
            <a:ext cx="7476678" cy="1025826"/>
          </a:xfrm>
        </p:spPr>
        <p:txBody>
          <a:bodyPr>
            <a:normAutofit fontScale="90000"/>
          </a:bodyPr>
          <a:lstStyle/>
          <a:p>
            <a:r>
              <a:rPr lang="en-US" dirty="0">
                <a:solidFill>
                  <a:schemeClr val="tx1"/>
                </a:solidFill>
                <a:latin typeface="Amasis MT Pro Black" panose="02040A04050005020304" pitchFamily="18" charset="0"/>
              </a:rPr>
              <a:t>Exercise 4 – 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BD7C17F-E1A4-4EE4-90A7-9F8881F29469}"/>
              </a:ext>
            </a:extLst>
          </p:cNvPr>
          <p:cNvSpPr>
            <a:spLocks noGrp="1"/>
          </p:cNvSpPr>
          <p:nvPr>
            <p:ph sz="quarter" idx="13"/>
          </p:nvPr>
        </p:nvSpPr>
        <p:spPr/>
        <p:txBody>
          <a:bodyPr/>
          <a:lstStyle/>
          <a:p>
            <a:pPr marL="457200" indent="-457200">
              <a:buFont typeface="+mj-lt"/>
              <a:buAutoNum type="alphaLcParenR" startAt="6"/>
            </a:pPr>
            <a:r>
              <a:rPr lang="en-US" dirty="0">
                <a:latin typeface="Amasis MT Pro" panose="02040504050005020304" pitchFamily="18" charset="0"/>
              </a:rPr>
              <a:t>Modify the </a:t>
            </a:r>
            <a:r>
              <a:rPr lang="en-US" b="1" dirty="0" err="1">
                <a:latin typeface="Amasis MT Pro" panose="02040504050005020304" pitchFamily="18" charset="0"/>
              </a:rPr>
              <a:t>MemberRepository</a:t>
            </a:r>
            <a:r>
              <a:rPr lang="en-US" dirty="0">
                <a:latin typeface="Amasis MT Pro" panose="02040504050005020304" pitchFamily="18" charset="0"/>
              </a:rPr>
              <a:t> class</a:t>
            </a: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7526DE6F-934C-43C8-A7FC-04CC81C276AD}"/>
              </a:ext>
            </a:extLst>
          </p:cNvPr>
          <p:cNvPicPr>
            <a:picLocks noChangeAspect="1"/>
          </p:cNvPicPr>
          <p:nvPr/>
        </p:nvPicPr>
        <p:blipFill>
          <a:blip r:embed="rId2"/>
          <a:stretch>
            <a:fillRect/>
          </a:stretch>
        </p:blipFill>
        <p:spPr>
          <a:xfrm>
            <a:off x="192154" y="2783005"/>
            <a:ext cx="8759692" cy="1291990"/>
          </a:xfrm>
          <a:prstGeom prst="rect">
            <a:avLst/>
          </a:prstGeom>
          <a:ln>
            <a:solidFill>
              <a:schemeClr val="tx1"/>
            </a:solidFill>
          </a:ln>
        </p:spPr>
      </p:pic>
      <p:sp>
        <p:nvSpPr>
          <p:cNvPr id="6" name="TextBox 5">
            <a:extLst>
              <a:ext uri="{FF2B5EF4-FFF2-40B4-BE49-F238E27FC236}">
                <a16:creationId xmlns:a16="http://schemas.microsoft.com/office/drawing/2014/main" id="{B5852AF4-CB90-468A-9F6E-3786FA45AB15}"/>
              </a:ext>
            </a:extLst>
          </p:cNvPr>
          <p:cNvSpPr txBox="1"/>
          <p:nvPr/>
        </p:nvSpPr>
        <p:spPr>
          <a:xfrm>
            <a:off x="1001712" y="4256901"/>
            <a:ext cx="5899602" cy="1938992"/>
          </a:xfrm>
          <a:prstGeom prst="rect">
            <a:avLst/>
          </a:prstGeom>
          <a:noFill/>
        </p:spPr>
        <p:txBody>
          <a:bodyPr wrap="square" rtlCol="0">
            <a:spAutoFit/>
          </a:bodyPr>
          <a:lstStyle/>
          <a:p>
            <a:r>
              <a:rPr lang="en-US" sz="1200" dirty="0">
                <a:solidFill>
                  <a:srgbClr val="0070C0"/>
                </a:solidFill>
              </a:rPr>
              <a:t>Recall that Spring JPA provides us some standard useful methods such as </a:t>
            </a:r>
            <a:r>
              <a:rPr lang="en-US" sz="1200" b="1" dirty="0" err="1">
                <a:solidFill>
                  <a:srgbClr val="0070C0"/>
                </a:solidFill>
              </a:rPr>
              <a:t>findById</a:t>
            </a:r>
            <a:r>
              <a:rPr lang="en-US" sz="1200" dirty="0">
                <a:solidFill>
                  <a:srgbClr val="0070C0"/>
                </a:solidFill>
              </a:rPr>
              <a:t>, </a:t>
            </a:r>
            <a:r>
              <a:rPr lang="en-US" sz="1200" b="1" dirty="0" err="1">
                <a:solidFill>
                  <a:srgbClr val="0070C0"/>
                </a:solidFill>
              </a:rPr>
              <a:t>findAll</a:t>
            </a:r>
            <a:r>
              <a:rPr lang="en-US" sz="1200" dirty="0">
                <a:solidFill>
                  <a:srgbClr val="0070C0"/>
                </a:solidFill>
              </a:rPr>
              <a:t>, etc. We can also include our own methods in our repository interfaces with the convention “</a:t>
            </a:r>
            <a:r>
              <a:rPr lang="en-US" sz="1200" b="1" dirty="0" err="1">
                <a:solidFill>
                  <a:srgbClr val="0070C0"/>
                </a:solidFill>
              </a:rPr>
              <a:t>findBy</a:t>
            </a:r>
            <a:r>
              <a:rPr lang="en-US" sz="1200" dirty="0">
                <a:solidFill>
                  <a:srgbClr val="0070C0"/>
                </a:solidFill>
              </a:rPr>
              <a:t>…”. </a:t>
            </a:r>
          </a:p>
          <a:p>
            <a:endParaRPr lang="en-US" sz="1200" dirty="0">
              <a:solidFill>
                <a:srgbClr val="0070C0"/>
              </a:solidFill>
            </a:endParaRPr>
          </a:p>
          <a:p>
            <a:r>
              <a:rPr lang="en-US" sz="1200" dirty="0">
                <a:solidFill>
                  <a:srgbClr val="0070C0"/>
                </a:solidFill>
              </a:rPr>
              <a:t>In the case here, username is a field in the Member class, hence we can create a method here called </a:t>
            </a:r>
            <a:r>
              <a:rPr lang="en-US" sz="1200" b="1" dirty="0" err="1">
                <a:solidFill>
                  <a:srgbClr val="0070C0"/>
                </a:solidFill>
              </a:rPr>
              <a:t>findByUsername</a:t>
            </a:r>
            <a:r>
              <a:rPr lang="en-US" sz="1200" dirty="0">
                <a:solidFill>
                  <a:srgbClr val="0070C0"/>
                </a:solidFill>
              </a:rPr>
              <a:t>. </a:t>
            </a:r>
          </a:p>
          <a:p>
            <a:endParaRPr lang="en-US" sz="1200" dirty="0">
              <a:solidFill>
                <a:srgbClr val="0070C0"/>
              </a:solidFill>
            </a:endParaRPr>
          </a:p>
          <a:p>
            <a:r>
              <a:rPr lang="en-US" sz="1200" dirty="0">
                <a:solidFill>
                  <a:srgbClr val="0070C0"/>
                </a:solidFill>
              </a:rPr>
              <a:t>Spring JPA will recognize the convention we used and match this to the Member entity and table, search though the records in the database to find a Member with the username we specified. No additional code is required.</a:t>
            </a:r>
            <a:endParaRPr lang="en-SG" sz="1200" dirty="0">
              <a:solidFill>
                <a:srgbClr val="0070C0"/>
              </a:solidFill>
            </a:endParaRPr>
          </a:p>
        </p:txBody>
      </p:sp>
    </p:spTree>
    <p:extLst>
      <p:ext uri="{BB962C8B-B14F-4D97-AF65-F5344CB8AC3E}">
        <p14:creationId xmlns:p14="http://schemas.microsoft.com/office/powerpoint/2010/main" val="905997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8BC44-28BA-4902-A7DC-7EA50B91045E}"/>
              </a:ext>
            </a:extLst>
          </p:cNvPr>
          <p:cNvSpPr>
            <a:spLocks noGrp="1"/>
          </p:cNvSpPr>
          <p:nvPr>
            <p:ph type="sldNum" sz="quarter" idx="12"/>
          </p:nvPr>
        </p:nvSpPr>
        <p:spPr/>
        <p:txBody>
          <a:bodyPr/>
          <a:lstStyle/>
          <a:p>
            <a:fld id="{6767FADE-2612-3649-B495-F644A23F288B}" type="slidenum">
              <a:rPr lang="en-US" smtClean="0"/>
              <a:pPr/>
              <a:t>53</a:t>
            </a:fld>
            <a:endParaRPr lang="en-US"/>
          </a:p>
        </p:txBody>
      </p:sp>
      <p:sp>
        <p:nvSpPr>
          <p:cNvPr id="3" name="Title 2">
            <a:extLst>
              <a:ext uri="{FF2B5EF4-FFF2-40B4-BE49-F238E27FC236}">
                <a16:creationId xmlns:a16="http://schemas.microsoft.com/office/drawing/2014/main" id="{D994F155-D664-41E8-BC7D-4754EEF93B3D}"/>
              </a:ext>
            </a:extLst>
          </p:cNvPr>
          <p:cNvSpPr>
            <a:spLocks noGrp="1"/>
          </p:cNvSpPr>
          <p:nvPr>
            <p:ph type="title"/>
          </p:nvPr>
        </p:nvSpPr>
        <p:spPr>
          <a:xfrm>
            <a:off x="665610" y="260714"/>
            <a:ext cx="7332984" cy="604593"/>
          </a:xfrm>
        </p:spPr>
        <p:txBody>
          <a:bodyPr>
            <a:normAutofit fontScale="90000"/>
          </a:bodyPr>
          <a:lstStyle/>
          <a:p>
            <a:r>
              <a:rPr lang="en-US" dirty="0">
                <a:solidFill>
                  <a:schemeClr val="tx1"/>
                </a:solidFill>
                <a:latin typeface="Amasis MT Pro Black" panose="02040A04050005020304" pitchFamily="18" charset="0"/>
              </a:rPr>
              <a:t>Exercise 4 – 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4FA8A2D0-67A1-4A2E-AE44-3B51BE483D3A}"/>
              </a:ext>
            </a:extLst>
          </p:cNvPr>
          <p:cNvSpPr>
            <a:spLocks noGrp="1"/>
          </p:cNvSpPr>
          <p:nvPr>
            <p:ph sz="quarter" idx="13"/>
          </p:nvPr>
        </p:nvSpPr>
        <p:spPr>
          <a:xfrm>
            <a:off x="479367" y="1131236"/>
            <a:ext cx="3367822" cy="3759200"/>
          </a:xfrm>
        </p:spPr>
        <p:txBody>
          <a:bodyPr/>
          <a:lstStyle/>
          <a:p>
            <a:pPr>
              <a:buFont typeface="+mj-lt"/>
              <a:buAutoNum type="alphaLcParenR" startAt="7"/>
            </a:pPr>
            <a:r>
              <a:rPr lang="en-US" sz="1600" dirty="0"/>
              <a:t>Create the </a:t>
            </a:r>
            <a:r>
              <a:rPr lang="en-US" sz="1600" b="1" dirty="0" err="1"/>
              <a:t>MemberDetails</a:t>
            </a:r>
            <a:r>
              <a:rPr lang="en-US" sz="1600" dirty="0"/>
              <a:t> class that implements </a:t>
            </a:r>
            <a:r>
              <a:rPr lang="en-US" sz="1600" b="1" dirty="0" err="1"/>
              <a:t>UserDetails</a:t>
            </a:r>
            <a:r>
              <a:rPr lang="en-US" sz="1600" b="1" dirty="0"/>
              <a:t> </a:t>
            </a:r>
            <a:r>
              <a:rPr lang="en-US" sz="1600" dirty="0"/>
              <a:t>interface</a:t>
            </a:r>
          </a:p>
          <a:p>
            <a:endParaRPr lang="en-SG" sz="1600" dirty="0"/>
          </a:p>
        </p:txBody>
      </p:sp>
      <p:pic>
        <p:nvPicPr>
          <p:cNvPr id="5" name="Picture 4">
            <a:extLst>
              <a:ext uri="{FF2B5EF4-FFF2-40B4-BE49-F238E27FC236}">
                <a16:creationId xmlns:a16="http://schemas.microsoft.com/office/drawing/2014/main" id="{1F038745-DDA5-48B6-8558-402471E526C5}"/>
              </a:ext>
            </a:extLst>
          </p:cNvPr>
          <p:cNvPicPr>
            <a:picLocks noChangeAspect="1"/>
          </p:cNvPicPr>
          <p:nvPr/>
        </p:nvPicPr>
        <p:blipFill rotWithShape="1">
          <a:blip r:embed="rId3"/>
          <a:srcRect l="4179" t="2810" r="3354" b="3036"/>
          <a:stretch/>
        </p:blipFill>
        <p:spPr>
          <a:xfrm>
            <a:off x="765903" y="2360679"/>
            <a:ext cx="2472933" cy="3114409"/>
          </a:xfrm>
          <a:prstGeom prst="rect">
            <a:avLst/>
          </a:prstGeom>
        </p:spPr>
      </p:pic>
      <p:sp>
        <p:nvSpPr>
          <p:cNvPr id="6" name="Rectangle 5">
            <a:extLst>
              <a:ext uri="{FF2B5EF4-FFF2-40B4-BE49-F238E27FC236}">
                <a16:creationId xmlns:a16="http://schemas.microsoft.com/office/drawing/2014/main" id="{F55CDDA0-B7E3-40D1-8B49-B760466AA52B}"/>
              </a:ext>
            </a:extLst>
          </p:cNvPr>
          <p:cNvSpPr/>
          <p:nvPr/>
        </p:nvSpPr>
        <p:spPr>
          <a:xfrm>
            <a:off x="587710" y="4014603"/>
            <a:ext cx="2719136" cy="155327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4384ADE0-E715-478E-BB30-A6ABBD1697E9}"/>
              </a:ext>
            </a:extLst>
          </p:cNvPr>
          <p:cNvPicPr>
            <a:picLocks noChangeAspect="1"/>
          </p:cNvPicPr>
          <p:nvPr/>
        </p:nvPicPr>
        <p:blipFill>
          <a:blip r:embed="rId4"/>
          <a:stretch>
            <a:fillRect/>
          </a:stretch>
        </p:blipFill>
        <p:spPr>
          <a:xfrm>
            <a:off x="3486214" y="783283"/>
            <a:ext cx="5178419" cy="5425011"/>
          </a:xfrm>
          <a:prstGeom prst="rect">
            <a:avLst/>
          </a:prstGeom>
          <a:ln>
            <a:solidFill>
              <a:schemeClr val="tx1"/>
            </a:solidFill>
          </a:ln>
        </p:spPr>
      </p:pic>
    </p:spTree>
    <p:extLst>
      <p:ext uri="{BB962C8B-B14F-4D97-AF65-F5344CB8AC3E}">
        <p14:creationId xmlns:p14="http://schemas.microsoft.com/office/powerpoint/2010/main" val="936701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989F0C-18B4-46DB-8A29-BA9F6BC9B08D}"/>
              </a:ext>
            </a:extLst>
          </p:cNvPr>
          <p:cNvSpPr>
            <a:spLocks noGrp="1"/>
          </p:cNvSpPr>
          <p:nvPr>
            <p:ph type="sldNum" sz="quarter" idx="12"/>
          </p:nvPr>
        </p:nvSpPr>
        <p:spPr/>
        <p:txBody>
          <a:bodyPr/>
          <a:lstStyle/>
          <a:p>
            <a:fld id="{6767FADE-2612-3649-B495-F644A23F288B}" type="slidenum">
              <a:rPr lang="en-US" smtClean="0"/>
              <a:pPr/>
              <a:t>54</a:t>
            </a:fld>
            <a:endParaRPr lang="en-US"/>
          </a:p>
        </p:txBody>
      </p:sp>
      <p:sp>
        <p:nvSpPr>
          <p:cNvPr id="3" name="Title 2">
            <a:extLst>
              <a:ext uri="{FF2B5EF4-FFF2-40B4-BE49-F238E27FC236}">
                <a16:creationId xmlns:a16="http://schemas.microsoft.com/office/drawing/2014/main" id="{F58740E4-EBF5-42A8-8523-9D69ACA6D925}"/>
              </a:ext>
            </a:extLst>
          </p:cNvPr>
          <p:cNvSpPr>
            <a:spLocks noGrp="1"/>
          </p:cNvSpPr>
          <p:nvPr>
            <p:ph type="title"/>
          </p:nvPr>
        </p:nvSpPr>
        <p:spPr>
          <a:xfrm>
            <a:off x="463591" y="320639"/>
            <a:ext cx="8137957" cy="762513"/>
          </a:xfrm>
        </p:spPr>
        <p:txBody>
          <a:bodyPr>
            <a:normAutofit fontScale="90000"/>
          </a:bodyPr>
          <a:lstStyle/>
          <a:p>
            <a:r>
              <a:rPr lang="en-US" dirty="0">
                <a:solidFill>
                  <a:schemeClr val="tx1"/>
                </a:solidFill>
                <a:latin typeface="Amasis MT Pro Black" panose="02040A04050005020304" pitchFamily="18" charset="0"/>
              </a:rPr>
              <a:t>Exercise 4 – Custom User related classes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C23989A-9BBE-45AF-BAE7-99100B156D10}"/>
              </a:ext>
            </a:extLst>
          </p:cNvPr>
          <p:cNvSpPr>
            <a:spLocks noGrp="1"/>
          </p:cNvSpPr>
          <p:nvPr>
            <p:ph sz="quarter" idx="13"/>
          </p:nvPr>
        </p:nvSpPr>
        <p:spPr>
          <a:xfrm>
            <a:off x="381474" y="1708751"/>
            <a:ext cx="5182067" cy="3759200"/>
          </a:xfrm>
        </p:spPr>
        <p:txBody>
          <a:bodyPr/>
          <a:lstStyle/>
          <a:p>
            <a:pPr>
              <a:buFont typeface="+mj-lt"/>
              <a:buAutoNum type="alphaLcParenR" startAt="8"/>
            </a:pPr>
            <a:r>
              <a:rPr lang="en-US" sz="1800" dirty="0">
                <a:latin typeface="Amasis MT Pro" panose="02040504050005020304" pitchFamily="18" charset="0"/>
              </a:rPr>
              <a:t>Create the </a:t>
            </a:r>
            <a:r>
              <a:rPr lang="en-US" sz="1800" b="1" dirty="0" err="1">
                <a:latin typeface="Amasis MT Pro" panose="02040504050005020304" pitchFamily="18" charset="0"/>
              </a:rPr>
              <a:t>MemberDetailsService</a:t>
            </a:r>
            <a:r>
              <a:rPr lang="en-US" sz="1800" dirty="0">
                <a:latin typeface="Amasis MT Pro" panose="02040504050005020304" pitchFamily="18" charset="0"/>
              </a:rPr>
              <a:t> that implements the </a:t>
            </a:r>
            <a:r>
              <a:rPr lang="en-US" sz="1800" b="1" dirty="0" err="1">
                <a:latin typeface="Amasis MT Pro" panose="02040504050005020304" pitchFamily="18" charset="0"/>
              </a:rPr>
              <a:t>UserDetailsService</a:t>
            </a:r>
            <a:r>
              <a:rPr lang="en-US" sz="1800" b="1" dirty="0">
                <a:latin typeface="Amasis MT Pro" panose="02040504050005020304" pitchFamily="18" charset="0"/>
              </a:rPr>
              <a:t> </a:t>
            </a:r>
            <a:r>
              <a:rPr lang="en-US" sz="1800" dirty="0">
                <a:latin typeface="Amasis MT Pro" panose="02040504050005020304" pitchFamily="18" charset="0"/>
              </a:rPr>
              <a:t>interface</a:t>
            </a:r>
            <a:endParaRPr lang="en-US" sz="1800" b="1" dirty="0">
              <a:latin typeface="Amasis MT Pro" panose="02040504050005020304" pitchFamily="18" charset="0"/>
            </a:endParaRPr>
          </a:p>
          <a:p>
            <a:endParaRPr lang="en-SG" sz="1800" dirty="0">
              <a:latin typeface="Amasis MT Pro" panose="02040504050005020304" pitchFamily="18" charset="0"/>
            </a:endParaRPr>
          </a:p>
        </p:txBody>
      </p:sp>
      <p:pic>
        <p:nvPicPr>
          <p:cNvPr id="7" name="Picture 6">
            <a:extLst>
              <a:ext uri="{FF2B5EF4-FFF2-40B4-BE49-F238E27FC236}">
                <a16:creationId xmlns:a16="http://schemas.microsoft.com/office/drawing/2014/main" id="{1547E0C2-DE4A-4D02-A585-B18B5622DC45}"/>
              </a:ext>
            </a:extLst>
          </p:cNvPr>
          <p:cNvPicPr>
            <a:picLocks noChangeAspect="1"/>
          </p:cNvPicPr>
          <p:nvPr/>
        </p:nvPicPr>
        <p:blipFill>
          <a:blip r:embed="rId3"/>
          <a:stretch>
            <a:fillRect/>
          </a:stretch>
        </p:blipFill>
        <p:spPr>
          <a:xfrm>
            <a:off x="381474" y="3059661"/>
            <a:ext cx="8220075" cy="3095625"/>
          </a:xfrm>
          <a:prstGeom prst="rect">
            <a:avLst/>
          </a:prstGeom>
          <a:ln>
            <a:solidFill>
              <a:schemeClr val="tx1"/>
            </a:solidFill>
          </a:ln>
        </p:spPr>
      </p:pic>
      <p:pic>
        <p:nvPicPr>
          <p:cNvPr id="5" name="Picture 4">
            <a:extLst>
              <a:ext uri="{FF2B5EF4-FFF2-40B4-BE49-F238E27FC236}">
                <a16:creationId xmlns:a16="http://schemas.microsoft.com/office/drawing/2014/main" id="{DE170301-77A0-457A-8EA4-CD8BA1C131D2}"/>
              </a:ext>
            </a:extLst>
          </p:cNvPr>
          <p:cNvPicPr>
            <a:picLocks noChangeAspect="1"/>
          </p:cNvPicPr>
          <p:nvPr/>
        </p:nvPicPr>
        <p:blipFill rotWithShape="1">
          <a:blip r:embed="rId4"/>
          <a:srcRect l="3805" t="6309" r="3711" b="4331"/>
          <a:stretch/>
        </p:blipFill>
        <p:spPr>
          <a:xfrm>
            <a:off x="5689856" y="1007974"/>
            <a:ext cx="3003083" cy="1909020"/>
          </a:xfrm>
          <a:prstGeom prst="rect">
            <a:avLst/>
          </a:prstGeom>
        </p:spPr>
      </p:pic>
      <p:sp>
        <p:nvSpPr>
          <p:cNvPr id="6" name="Rectangle 5">
            <a:extLst>
              <a:ext uri="{FF2B5EF4-FFF2-40B4-BE49-F238E27FC236}">
                <a16:creationId xmlns:a16="http://schemas.microsoft.com/office/drawing/2014/main" id="{F8286C54-2A92-4634-9F12-7BBC7E12DF1A}"/>
              </a:ext>
            </a:extLst>
          </p:cNvPr>
          <p:cNvSpPr/>
          <p:nvPr/>
        </p:nvSpPr>
        <p:spPr>
          <a:xfrm>
            <a:off x="5663493" y="2154481"/>
            <a:ext cx="3099033" cy="7625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34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8A2899-6D47-41C3-9D7D-F4AC9ED17AE4}"/>
              </a:ext>
            </a:extLst>
          </p:cNvPr>
          <p:cNvSpPr>
            <a:spLocks noGrp="1"/>
          </p:cNvSpPr>
          <p:nvPr>
            <p:ph type="sldNum" sz="quarter" idx="12"/>
          </p:nvPr>
        </p:nvSpPr>
        <p:spPr/>
        <p:txBody>
          <a:bodyPr/>
          <a:lstStyle/>
          <a:p>
            <a:fld id="{6767FADE-2612-3649-B495-F644A23F288B}" type="slidenum">
              <a:rPr lang="en-US" smtClean="0"/>
              <a:pPr/>
              <a:t>55</a:t>
            </a:fld>
            <a:endParaRPr lang="en-US"/>
          </a:p>
        </p:txBody>
      </p:sp>
      <p:sp>
        <p:nvSpPr>
          <p:cNvPr id="3" name="Title 2">
            <a:extLst>
              <a:ext uri="{FF2B5EF4-FFF2-40B4-BE49-F238E27FC236}">
                <a16:creationId xmlns:a16="http://schemas.microsoft.com/office/drawing/2014/main" id="{4CB14CE0-4008-4CDF-9D2C-182B670A055E}"/>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78CBF367-15A8-4601-BF2F-D10CA604D0BE}"/>
              </a:ext>
            </a:extLst>
          </p:cNvPr>
          <p:cNvPicPr>
            <a:picLocks noChangeAspect="1"/>
          </p:cNvPicPr>
          <p:nvPr/>
        </p:nvPicPr>
        <p:blipFill>
          <a:blip r:embed="rId2"/>
          <a:stretch>
            <a:fillRect/>
          </a:stretch>
        </p:blipFill>
        <p:spPr>
          <a:xfrm>
            <a:off x="402570" y="1733897"/>
            <a:ext cx="4001155" cy="4191687"/>
          </a:xfrm>
          <a:prstGeom prst="rect">
            <a:avLst/>
          </a:prstGeom>
          <a:ln>
            <a:solidFill>
              <a:schemeClr val="tx1"/>
            </a:solidFill>
          </a:ln>
        </p:spPr>
      </p:pic>
      <p:pic>
        <p:nvPicPr>
          <p:cNvPr id="7" name="Picture 6">
            <a:extLst>
              <a:ext uri="{FF2B5EF4-FFF2-40B4-BE49-F238E27FC236}">
                <a16:creationId xmlns:a16="http://schemas.microsoft.com/office/drawing/2014/main" id="{44C5BCDD-7654-4D8D-9DD5-CE68ACE1DD6D}"/>
              </a:ext>
            </a:extLst>
          </p:cNvPr>
          <p:cNvPicPr>
            <a:picLocks noChangeAspect="1"/>
          </p:cNvPicPr>
          <p:nvPr/>
        </p:nvPicPr>
        <p:blipFill>
          <a:blip r:embed="rId3"/>
          <a:stretch>
            <a:fillRect/>
          </a:stretch>
        </p:blipFill>
        <p:spPr>
          <a:xfrm>
            <a:off x="4403725" y="902156"/>
            <a:ext cx="3052763" cy="4097293"/>
          </a:xfrm>
          <a:prstGeom prst="rect">
            <a:avLst/>
          </a:prstGeom>
          <a:ln>
            <a:solidFill>
              <a:schemeClr val="tx1"/>
            </a:solidFill>
          </a:ln>
        </p:spPr>
      </p:pic>
      <p:pic>
        <p:nvPicPr>
          <p:cNvPr id="6" name="Picture 5">
            <a:extLst>
              <a:ext uri="{FF2B5EF4-FFF2-40B4-BE49-F238E27FC236}">
                <a16:creationId xmlns:a16="http://schemas.microsoft.com/office/drawing/2014/main" id="{E969181C-0C0E-4AAD-8207-A23AD82AC4A9}"/>
              </a:ext>
            </a:extLst>
          </p:cNvPr>
          <p:cNvPicPr>
            <a:picLocks noChangeAspect="1"/>
          </p:cNvPicPr>
          <p:nvPr/>
        </p:nvPicPr>
        <p:blipFill>
          <a:blip r:embed="rId4"/>
          <a:stretch>
            <a:fillRect/>
          </a:stretch>
        </p:blipFill>
        <p:spPr>
          <a:xfrm>
            <a:off x="3221985" y="4167707"/>
            <a:ext cx="5519445" cy="2078586"/>
          </a:xfrm>
          <a:prstGeom prst="rect">
            <a:avLst/>
          </a:prstGeom>
          <a:ln>
            <a:solidFill>
              <a:schemeClr val="tx1"/>
            </a:solidFill>
          </a:ln>
        </p:spPr>
      </p:pic>
      <p:sp>
        <p:nvSpPr>
          <p:cNvPr id="4" name="TextBox 3">
            <a:extLst>
              <a:ext uri="{FF2B5EF4-FFF2-40B4-BE49-F238E27FC236}">
                <a16:creationId xmlns:a16="http://schemas.microsoft.com/office/drawing/2014/main" id="{871EB40B-5FA7-4D92-81AE-7A3B27E6D9DE}"/>
              </a:ext>
            </a:extLst>
          </p:cNvPr>
          <p:cNvSpPr txBox="1"/>
          <p:nvPr/>
        </p:nvSpPr>
        <p:spPr>
          <a:xfrm>
            <a:off x="5930106" y="5635745"/>
            <a:ext cx="3052763" cy="707886"/>
          </a:xfrm>
          <a:prstGeom prst="rect">
            <a:avLst/>
          </a:prstGeom>
          <a:solidFill>
            <a:schemeClr val="bg1"/>
          </a:solidFill>
          <a:ln>
            <a:solidFill>
              <a:srgbClr val="FF0000"/>
            </a:solidFill>
          </a:ln>
        </p:spPr>
        <p:txBody>
          <a:bodyPr wrap="square" rtlCol="0">
            <a:spAutoFit/>
          </a:bodyPr>
          <a:lstStyle/>
          <a:p>
            <a:r>
              <a:rPr lang="en-US" sz="1000" b="1" dirty="0" err="1"/>
              <a:t>MemberDetailsService</a:t>
            </a:r>
            <a:r>
              <a:rPr lang="en-US" sz="1000" dirty="0"/>
              <a:t> implements </a:t>
            </a:r>
            <a:r>
              <a:rPr lang="en-US" sz="1000" b="1" dirty="0" err="1"/>
              <a:t>UserDetailsService</a:t>
            </a:r>
            <a:r>
              <a:rPr lang="en-US" sz="1000" dirty="0"/>
              <a:t> which has only 1 method, which is </a:t>
            </a:r>
            <a:r>
              <a:rPr lang="en-US" sz="1000" b="1" dirty="0" err="1"/>
              <a:t>loadUserByUsername</a:t>
            </a:r>
            <a:r>
              <a:rPr lang="en-US" sz="1000" dirty="0"/>
              <a:t>. This class allows us to connect to JPA services</a:t>
            </a:r>
          </a:p>
        </p:txBody>
      </p:sp>
      <p:sp>
        <p:nvSpPr>
          <p:cNvPr id="8" name="TextBox 7">
            <a:extLst>
              <a:ext uri="{FF2B5EF4-FFF2-40B4-BE49-F238E27FC236}">
                <a16:creationId xmlns:a16="http://schemas.microsoft.com/office/drawing/2014/main" id="{92EAECC6-2E69-4BDC-BC1C-3DBF53055F9D}"/>
              </a:ext>
            </a:extLst>
          </p:cNvPr>
          <p:cNvSpPr txBox="1"/>
          <p:nvPr/>
        </p:nvSpPr>
        <p:spPr>
          <a:xfrm>
            <a:off x="794041" y="921824"/>
            <a:ext cx="3333209" cy="707886"/>
          </a:xfrm>
          <a:prstGeom prst="rect">
            <a:avLst/>
          </a:prstGeom>
          <a:solidFill>
            <a:schemeClr val="bg1"/>
          </a:solidFill>
          <a:ln>
            <a:solidFill>
              <a:srgbClr val="FF0000"/>
            </a:solidFill>
          </a:ln>
        </p:spPr>
        <p:txBody>
          <a:bodyPr wrap="square" rtlCol="0">
            <a:spAutoFit/>
          </a:bodyPr>
          <a:lstStyle/>
          <a:p>
            <a:r>
              <a:rPr lang="en-US" sz="1000" b="1" dirty="0" err="1"/>
              <a:t>MemberDetails</a:t>
            </a:r>
            <a:r>
              <a:rPr lang="en-US" sz="1000" b="1" dirty="0"/>
              <a:t> </a:t>
            </a:r>
            <a:r>
              <a:rPr lang="en-US" sz="1000" dirty="0"/>
              <a:t> implements </a:t>
            </a:r>
            <a:r>
              <a:rPr lang="en-US" sz="1000" b="1" dirty="0" err="1"/>
              <a:t>UserDetails</a:t>
            </a:r>
            <a:r>
              <a:rPr lang="en-US" sz="1000" dirty="0"/>
              <a:t> and includes </a:t>
            </a:r>
            <a:r>
              <a:rPr lang="en-US" sz="1000" b="1" dirty="0"/>
              <a:t>Member.</a:t>
            </a:r>
            <a:endParaRPr lang="en-US" sz="1000" dirty="0"/>
          </a:p>
          <a:p>
            <a:r>
              <a:rPr lang="en-US" sz="1000" dirty="0"/>
              <a:t>This allows us to include custom user information, and leverage on Spring Security</a:t>
            </a:r>
          </a:p>
        </p:txBody>
      </p:sp>
      <p:sp>
        <p:nvSpPr>
          <p:cNvPr id="9" name="TextBox 8">
            <a:extLst>
              <a:ext uri="{FF2B5EF4-FFF2-40B4-BE49-F238E27FC236}">
                <a16:creationId xmlns:a16="http://schemas.microsoft.com/office/drawing/2014/main" id="{2865D40C-7D59-4264-A526-93F1580C83B0}"/>
              </a:ext>
            </a:extLst>
          </p:cNvPr>
          <p:cNvSpPr txBox="1"/>
          <p:nvPr/>
        </p:nvSpPr>
        <p:spPr>
          <a:xfrm>
            <a:off x="2363118" y="2950802"/>
            <a:ext cx="1910500" cy="553998"/>
          </a:xfrm>
          <a:prstGeom prst="rect">
            <a:avLst/>
          </a:prstGeom>
          <a:solidFill>
            <a:schemeClr val="bg1"/>
          </a:solidFill>
          <a:ln>
            <a:solidFill>
              <a:srgbClr val="FF0000"/>
            </a:solidFill>
          </a:ln>
        </p:spPr>
        <p:txBody>
          <a:bodyPr wrap="square" rtlCol="0">
            <a:spAutoFit/>
          </a:bodyPr>
          <a:lstStyle/>
          <a:p>
            <a:r>
              <a:rPr lang="en-US" sz="1000" dirty="0"/>
              <a:t>These methods are set to true by default now as we are not using them in this project. </a:t>
            </a:r>
          </a:p>
        </p:txBody>
      </p:sp>
      <p:sp>
        <p:nvSpPr>
          <p:cNvPr id="10" name="Rectangle 9">
            <a:extLst>
              <a:ext uri="{FF2B5EF4-FFF2-40B4-BE49-F238E27FC236}">
                <a16:creationId xmlns:a16="http://schemas.microsoft.com/office/drawing/2014/main" id="{1ACF9A19-2E3D-4042-8C4F-93FD424E0C41}"/>
              </a:ext>
            </a:extLst>
          </p:cNvPr>
          <p:cNvSpPr/>
          <p:nvPr/>
        </p:nvSpPr>
        <p:spPr>
          <a:xfrm>
            <a:off x="558265" y="3975234"/>
            <a:ext cx="2050181" cy="1848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0B2FE9ED-C2E6-4234-95F7-95FFC07449F4}"/>
              </a:ext>
            </a:extLst>
          </p:cNvPr>
          <p:cNvCxnSpPr/>
          <p:nvPr/>
        </p:nvCxnSpPr>
        <p:spPr>
          <a:xfrm flipH="1">
            <a:off x="2204185" y="3504800"/>
            <a:ext cx="279133" cy="4704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3740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LUNCH</a:t>
            </a:r>
            <a:endParaRPr lang="en-SG" b="1" dirty="0">
              <a:solidFill>
                <a:schemeClr val="tx1"/>
              </a:solidFill>
              <a:latin typeface="Amasis MT Pro Black" panose="02040A04050005020304" pitchFamily="18" charset="0"/>
            </a:endParaRPr>
          </a:p>
        </p:txBody>
      </p:sp>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56</a:t>
            </a:fld>
            <a:endParaRPr lang="en-US"/>
          </a:p>
        </p:txBody>
      </p:sp>
      <p:pic>
        <p:nvPicPr>
          <p:cNvPr id="4098" name="Picture 2" descr="Lunch time Vectors &amp; Illustrations for Free Download | Freepik">
            <a:extLst>
              <a:ext uri="{FF2B5EF4-FFF2-40B4-BE49-F238E27FC236}">
                <a16:creationId xmlns:a16="http://schemas.microsoft.com/office/drawing/2014/main" id="{78527C59-0D9B-8133-15D7-ADDA554A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323" y="1146520"/>
            <a:ext cx="4564959" cy="456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34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err="1">
                <a:solidFill>
                  <a:schemeClr val="tx1"/>
                </a:solidFill>
                <a:latin typeface="Amasis MT Pro Black" panose="02040A04050005020304" pitchFamily="18" charset="0"/>
              </a:rPr>
              <a:t>Authorisation</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437534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DDC374-4238-4287-B7F3-410E766D5125}"/>
              </a:ext>
            </a:extLst>
          </p:cNvPr>
          <p:cNvSpPr>
            <a:spLocks noGrp="1"/>
          </p:cNvSpPr>
          <p:nvPr>
            <p:ph type="sldNum" sz="quarter" idx="12"/>
          </p:nvPr>
        </p:nvSpPr>
        <p:spPr/>
        <p:txBody>
          <a:bodyPr/>
          <a:lstStyle/>
          <a:p>
            <a:fld id="{6767FADE-2612-3649-B495-F644A23F288B}" type="slidenum">
              <a:rPr lang="en-US" smtClean="0"/>
              <a:pPr/>
              <a:t>58</a:t>
            </a:fld>
            <a:endParaRPr lang="en-US"/>
          </a:p>
        </p:txBody>
      </p:sp>
      <p:sp>
        <p:nvSpPr>
          <p:cNvPr id="3" name="Title 2">
            <a:extLst>
              <a:ext uri="{FF2B5EF4-FFF2-40B4-BE49-F238E27FC236}">
                <a16:creationId xmlns:a16="http://schemas.microsoft.com/office/drawing/2014/main" id="{CA0C6463-841E-4A72-A940-A410A36BB608}"/>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5 – Access Control</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7C0BF96-8C5E-4212-A37D-5E80EC25E583}"/>
              </a:ext>
            </a:extLst>
          </p:cNvPr>
          <p:cNvSpPr>
            <a:spLocks noGrp="1"/>
          </p:cNvSpPr>
          <p:nvPr>
            <p:ph sz="quarter" idx="13"/>
          </p:nvPr>
        </p:nvSpPr>
        <p:spPr>
          <a:xfrm>
            <a:off x="665163" y="1651000"/>
            <a:ext cx="3204193" cy="3759200"/>
          </a:xfrm>
        </p:spPr>
        <p:txBody>
          <a:bodyPr/>
          <a:lstStyle/>
          <a:p>
            <a:pPr>
              <a:buFont typeface="+mj-lt"/>
              <a:buAutoNum type="alphaLcParenR"/>
            </a:pPr>
            <a:r>
              <a:rPr lang="en-US" sz="1800" dirty="0">
                <a:latin typeface="Amasis MT Pro" panose="02040504050005020304" pitchFamily="18" charset="0"/>
              </a:rPr>
              <a:t>Update the </a:t>
            </a:r>
            <a:r>
              <a:rPr lang="en-US" sz="1800" b="1" dirty="0" err="1">
                <a:latin typeface="Amasis MT Pro" panose="02040504050005020304" pitchFamily="18" charset="0"/>
              </a:rPr>
              <a:t>WebSecurityConfig</a:t>
            </a:r>
            <a:r>
              <a:rPr lang="en-US" sz="1800" dirty="0">
                <a:latin typeface="Amasis MT Pro" panose="02040504050005020304" pitchFamily="18" charset="0"/>
              </a:rPr>
              <a:t> class to set authentication and authorization </a:t>
            </a:r>
            <a:endParaRPr lang="en-SG" sz="1800" dirty="0">
              <a:latin typeface="Amasis MT Pro" panose="02040504050005020304" pitchFamily="18" charset="0"/>
            </a:endParaRPr>
          </a:p>
          <a:p>
            <a:endParaRPr lang="en-SG" sz="1800" dirty="0">
              <a:latin typeface="Amasis MT Pro" panose="02040504050005020304" pitchFamily="18" charset="0"/>
            </a:endParaRPr>
          </a:p>
        </p:txBody>
      </p:sp>
      <p:pic>
        <p:nvPicPr>
          <p:cNvPr id="9" name="Picture 8">
            <a:extLst>
              <a:ext uri="{FF2B5EF4-FFF2-40B4-BE49-F238E27FC236}">
                <a16:creationId xmlns:a16="http://schemas.microsoft.com/office/drawing/2014/main" id="{1119A7C7-48F9-4E95-91A8-39DF48DD0F67}"/>
              </a:ext>
            </a:extLst>
          </p:cNvPr>
          <p:cNvPicPr>
            <a:picLocks noChangeAspect="1"/>
          </p:cNvPicPr>
          <p:nvPr/>
        </p:nvPicPr>
        <p:blipFill>
          <a:blip r:embed="rId2"/>
          <a:stretch>
            <a:fillRect/>
          </a:stretch>
        </p:blipFill>
        <p:spPr>
          <a:xfrm>
            <a:off x="3869356" y="988996"/>
            <a:ext cx="4944269" cy="5303520"/>
          </a:xfrm>
          <a:prstGeom prst="rect">
            <a:avLst/>
          </a:prstGeom>
          <a:ln>
            <a:solidFill>
              <a:schemeClr val="tx1"/>
            </a:solidFill>
          </a:ln>
        </p:spPr>
      </p:pic>
    </p:spTree>
    <p:extLst>
      <p:ext uri="{BB962C8B-B14F-4D97-AF65-F5344CB8AC3E}">
        <p14:creationId xmlns:p14="http://schemas.microsoft.com/office/powerpoint/2010/main" val="1715176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E01CF-676A-48F8-918D-0BC71186CF64}"/>
              </a:ext>
            </a:extLst>
          </p:cNvPr>
          <p:cNvSpPr>
            <a:spLocks noGrp="1"/>
          </p:cNvSpPr>
          <p:nvPr>
            <p:ph type="sldNum" sz="quarter" idx="12"/>
          </p:nvPr>
        </p:nvSpPr>
        <p:spPr/>
        <p:txBody>
          <a:bodyPr/>
          <a:lstStyle/>
          <a:p>
            <a:fld id="{6767FADE-2612-3649-B495-F644A23F288B}" type="slidenum">
              <a:rPr lang="en-US" smtClean="0"/>
              <a:pPr/>
              <a:t>59</a:t>
            </a:fld>
            <a:endParaRPr lang="en-US"/>
          </a:p>
        </p:txBody>
      </p:sp>
      <p:sp>
        <p:nvSpPr>
          <p:cNvPr id="3" name="Title 2">
            <a:extLst>
              <a:ext uri="{FF2B5EF4-FFF2-40B4-BE49-F238E27FC236}">
                <a16:creationId xmlns:a16="http://schemas.microsoft.com/office/drawing/2014/main" id="{E3D12BF5-049C-4E39-8E4F-665FA469255E}"/>
              </a:ext>
            </a:extLst>
          </p:cNvPr>
          <p:cNvSpPr>
            <a:spLocks noGrp="1"/>
          </p:cNvSpPr>
          <p:nvPr>
            <p:ph type="title"/>
          </p:nvPr>
        </p:nvSpPr>
        <p:spPr>
          <a:xfrm>
            <a:off x="665163" y="181991"/>
            <a:ext cx="6211928" cy="604593"/>
          </a:xfrm>
        </p:spPr>
        <p:txBody>
          <a:bodyPr/>
          <a:lstStyle/>
          <a:p>
            <a:r>
              <a:rPr lang="en-US" b="1" dirty="0">
                <a:solidFill>
                  <a:schemeClr val="tx1"/>
                </a:solidFill>
                <a:latin typeface="Amasis MT Pro Black" panose="02040A04050005020304" pitchFamily="18" charset="0"/>
              </a:rPr>
              <a:t>Exercise 5 – Access Control</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E16C3BB-9D42-4E1D-B3EF-DCA58EC7FBED}"/>
              </a:ext>
            </a:extLst>
          </p:cNvPr>
          <p:cNvSpPr>
            <a:spLocks noGrp="1"/>
          </p:cNvSpPr>
          <p:nvPr>
            <p:ph sz="quarter" idx="13"/>
          </p:nvPr>
        </p:nvSpPr>
        <p:spPr>
          <a:xfrm>
            <a:off x="569470" y="1228576"/>
            <a:ext cx="7477125" cy="3759200"/>
          </a:xfrm>
        </p:spPr>
        <p:txBody>
          <a:bodyPr/>
          <a:lstStyle/>
          <a:p>
            <a:pPr>
              <a:buFont typeface="+mj-lt"/>
              <a:buAutoNum type="alphaLcParenR" startAt="2"/>
            </a:pPr>
            <a:r>
              <a:rPr lang="en-US" sz="1800" dirty="0">
                <a:latin typeface="Amasis MT Pro" panose="02040504050005020304" pitchFamily="18" charset="0"/>
              </a:rPr>
              <a:t>Based on the code below from </a:t>
            </a:r>
            <a:r>
              <a:rPr lang="en-US" sz="1800" b="1" dirty="0" err="1">
                <a:latin typeface="Amasis MT Pro" panose="02040504050005020304" pitchFamily="18" charset="0"/>
              </a:rPr>
              <a:t>WebSecurityConfig</a:t>
            </a:r>
            <a:r>
              <a:rPr lang="en-US" sz="1800" dirty="0">
                <a:latin typeface="Amasis MT Pro" panose="02040504050005020304" pitchFamily="18" charset="0"/>
              </a:rPr>
              <a:t>, list down the </a:t>
            </a:r>
            <a:r>
              <a:rPr lang="en-US" sz="1800" dirty="0" err="1">
                <a:latin typeface="Amasis MT Pro" panose="02040504050005020304" pitchFamily="18" charset="0"/>
              </a:rPr>
              <a:t>urls</a:t>
            </a:r>
            <a:r>
              <a:rPr lang="en-US" sz="1800" dirty="0">
                <a:latin typeface="Amasis MT Pro" panose="02040504050005020304" pitchFamily="18" charset="0"/>
              </a:rPr>
              <a:t> that a user with role USER or ADMIN can access.</a:t>
            </a:r>
          </a:p>
          <a:p>
            <a:endParaRPr lang="en-SG" sz="1800" dirty="0">
              <a:latin typeface="Amasis MT Pro" panose="02040504050005020304" pitchFamily="18" charset="0"/>
            </a:endParaRPr>
          </a:p>
        </p:txBody>
      </p:sp>
      <p:graphicFrame>
        <p:nvGraphicFramePr>
          <p:cNvPr id="6" name="Table 5">
            <a:extLst>
              <a:ext uri="{FF2B5EF4-FFF2-40B4-BE49-F238E27FC236}">
                <a16:creationId xmlns:a16="http://schemas.microsoft.com/office/drawing/2014/main" id="{6B13D43C-7835-44AA-B73B-2D22E5D65881}"/>
              </a:ext>
            </a:extLst>
          </p:cNvPr>
          <p:cNvGraphicFramePr>
            <a:graphicFrameLocks noGrp="1"/>
          </p:cNvGraphicFramePr>
          <p:nvPr/>
        </p:nvGraphicFramePr>
        <p:xfrm>
          <a:off x="1355724" y="4270908"/>
          <a:ext cx="6096000" cy="1433736"/>
        </p:xfrm>
        <a:graphic>
          <a:graphicData uri="http://schemas.openxmlformats.org/drawingml/2006/table">
            <a:tbl>
              <a:tblPr firstRow="1" bandRow="1">
                <a:tableStyleId>{5940675A-B579-460E-94D1-54222C63F5DA}</a:tableStyleId>
              </a:tblPr>
              <a:tblGrid>
                <a:gridCol w="2008472">
                  <a:extLst>
                    <a:ext uri="{9D8B030D-6E8A-4147-A177-3AD203B41FA5}">
                      <a16:colId xmlns:a16="http://schemas.microsoft.com/office/drawing/2014/main" val="4223330683"/>
                    </a:ext>
                  </a:extLst>
                </a:gridCol>
                <a:gridCol w="4087528">
                  <a:extLst>
                    <a:ext uri="{9D8B030D-6E8A-4147-A177-3AD203B41FA5}">
                      <a16:colId xmlns:a16="http://schemas.microsoft.com/office/drawing/2014/main" val="3693256580"/>
                    </a:ext>
                  </a:extLst>
                </a:gridCol>
              </a:tblGrid>
              <a:tr h="135152">
                <a:tc>
                  <a:txBody>
                    <a:bodyPr/>
                    <a:lstStyle/>
                    <a:p>
                      <a:pPr algn="ctr"/>
                      <a:r>
                        <a:rPr lang="en-US" sz="1200" b="1" dirty="0"/>
                        <a:t>Role</a:t>
                      </a:r>
                      <a:endParaRPr lang="en-SG" sz="1200" b="1" dirty="0"/>
                    </a:p>
                  </a:txBody>
                  <a:tcPr/>
                </a:tc>
                <a:tc>
                  <a:txBody>
                    <a:bodyPr/>
                    <a:lstStyle/>
                    <a:p>
                      <a:pPr algn="ctr"/>
                      <a:r>
                        <a:rPr lang="en-US" sz="1200" b="1" dirty="0"/>
                        <a:t>URL</a:t>
                      </a:r>
                      <a:endParaRPr lang="en-SG" sz="1200" b="1" dirty="0"/>
                    </a:p>
                  </a:txBody>
                  <a:tcPr/>
                </a:tc>
                <a:extLst>
                  <a:ext uri="{0D108BD9-81ED-4DB2-BD59-A6C34878D82A}">
                    <a16:rowId xmlns:a16="http://schemas.microsoft.com/office/drawing/2014/main" val="310111976"/>
                  </a:ext>
                </a:extLst>
              </a:tr>
              <a:tr h="823201">
                <a:tc>
                  <a:txBody>
                    <a:bodyPr/>
                    <a:lstStyle/>
                    <a:p>
                      <a:pPr algn="ctr"/>
                      <a:r>
                        <a:rPr lang="en-US" sz="1200" dirty="0"/>
                        <a:t>USER</a:t>
                      </a:r>
                      <a:endParaRPr lang="en-SG" sz="1200" dirty="0"/>
                    </a:p>
                  </a:txBody>
                  <a:tcPr anchor="ctr"/>
                </a:tc>
                <a:tc>
                  <a:txBody>
                    <a:bodyPr/>
                    <a:lstStyle/>
                    <a:p>
                      <a:pPr algn="l"/>
                      <a:endParaRPr lang="en-SG" sz="1200" dirty="0"/>
                    </a:p>
                  </a:txBody>
                  <a:tcPr/>
                </a:tc>
                <a:extLst>
                  <a:ext uri="{0D108BD9-81ED-4DB2-BD59-A6C34878D82A}">
                    <a16:rowId xmlns:a16="http://schemas.microsoft.com/office/drawing/2014/main" val="2618615283"/>
                  </a:ext>
                </a:extLst>
              </a:tr>
              <a:tr h="336215">
                <a:tc>
                  <a:txBody>
                    <a:bodyPr/>
                    <a:lstStyle/>
                    <a:p>
                      <a:pPr algn="ctr"/>
                      <a:r>
                        <a:rPr lang="en-US" sz="1200" dirty="0"/>
                        <a:t>ADMIN</a:t>
                      </a:r>
                      <a:endParaRPr lang="en-SG" sz="1200" dirty="0"/>
                    </a:p>
                  </a:txBody>
                  <a:tcPr anchor="ctr"/>
                </a:tc>
                <a:tc>
                  <a:txBody>
                    <a:bodyPr/>
                    <a:lstStyle/>
                    <a:p>
                      <a:pPr algn="ctr"/>
                      <a:r>
                        <a:rPr lang="en-SG" sz="1200" dirty="0"/>
                        <a:t>All</a:t>
                      </a:r>
                    </a:p>
                  </a:txBody>
                  <a:tcPr/>
                </a:tc>
                <a:extLst>
                  <a:ext uri="{0D108BD9-81ED-4DB2-BD59-A6C34878D82A}">
                    <a16:rowId xmlns:a16="http://schemas.microsoft.com/office/drawing/2014/main" val="2743363201"/>
                  </a:ext>
                </a:extLst>
              </a:tr>
            </a:tbl>
          </a:graphicData>
        </a:graphic>
      </p:graphicFrame>
      <p:pic>
        <p:nvPicPr>
          <p:cNvPr id="7" name="Picture 6">
            <a:extLst>
              <a:ext uri="{FF2B5EF4-FFF2-40B4-BE49-F238E27FC236}">
                <a16:creationId xmlns:a16="http://schemas.microsoft.com/office/drawing/2014/main" id="{F885E4AC-0DD3-4925-B04F-7F20A6C049B8}"/>
              </a:ext>
            </a:extLst>
          </p:cNvPr>
          <p:cNvPicPr>
            <a:picLocks noChangeAspect="1"/>
          </p:cNvPicPr>
          <p:nvPr/>
        </p:nvPicPr>
        <p:blipFill rotWithShape="1">
          <a:blip r:embed="rId2"/>
          <a:srcRect t="66847"/>
          <a:stretch/>
        </p:blipFill>
        <p:spPr>
          <a:xfrm>
            <a:off x="1931590" y="2412541"/>
            <a:ext cx="4944269" cy="1758300"/>
          </a:xfrm>
          <a:prstGeom prst="rect">
            <a:avLst/>
          </a:prstGeom>
          <a:ln>
            <a:solidFill>
              <a:schemeClr val="tx1"/>
            </a:solidFill>
          </a:ln>
        </p:spPr>
      </p:pic>
      <p:pic>
        <p:nvPicPr>
          <p:cNvPr id="8" name="Picture 7">
            <a:extLst>
              <a:ext uri="{FF2B5EF4-FFF2-40B4-BE49-F238E27FC236}">
                <a16:creationId xmlns:a16="http://schemas.microsoft.com/office/drawing/2014/main" id="{D3013AF6-8334-4B7B-ABB2-CA1D3FECF252}"/>
              </a:ext>
            </a:extLst>
          </p:cNvPr>
          <p:cNvPicPr>
            <a:picLocks noChangeAspect="1"/>
          </p:cNvPicPr>
          <p:nvPr/>
        </p:nvPicPr>
        <p:blipFill>
          <a:blip r:embed="rId3"/>
          <a:stretch>
            <a:fillRect/>
          </a:stretch>
        </p:blipFill>
        <p:spPr>
          <a:xfrm>
            <a:off x="8188947" y="165826"/>
            <a:ext cx="745961" cy="794367"/>
          </a:xfrm>
          <a:prstGeom prst="rect">
            <a:avLst/>
          </a:prstGeom>
        </p:spPr>
      </p:pic>
    </p:spTree>
    <p:extLst>
      <p:ext uri="{BB962C8B-B14F-4D97-AF65-F5344CB8AC3E}">
        <p14:creationId xmlns:p14="http://schemas.microsoft.com/office/powerpoint/2010/main" val="112906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6</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Topics Covered in this course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523120" y="1109462"/>
            <a:ext cx="7477125" cy="4856332"/>
          </a:xfrm>
        </p:spPr>
        <p:txBody>
          <a:bodyPr/>
          <a:lstStyle/>
          <a:p>
            <a:r>
              <a:rPr lang="en-US" sz="3200" dirty="0">
                <a:latin typeface="Amasis MT Pro" panose="02040504050005020304" pitchFamily="18" charset="0"/>
              </a:rPr>
              <a:t>Spring Security</a:t>
            </a:r>
          </a:p>
          <a:p>
            <a:r>
              <a:rPr lang="en-US" sz="3200" dirty="0">
                <a:latin typeface="Amasis MT Pro" panose="02040504050005020304" pitchFamily="18" charset="0"/>
              </a:rPr>
              <a:t>Authentication with Spring Default User</a:t>
            </a:r>
          </a:p>
          <a:p>
            <a:r>
              <a:rPr lang="en-US" sz="3200" dirty="0">
                <a:latin typeface="Amasis MT Pro" panose="02040504050005020304" pitchFamily="18" charset="0"/>
              </a:rPr>
              <a:t>Authentication with Custom users</a:t>
            </a:r>
          </a:p>
          <a:p>
            <a:r>
              <a:rPr lang="en-US" sz="3200" dirty="0" err="1">
                <a:latin typeface="Amasis MT Pro" panose="02040504050005020304" pitchFamily="18" charset="0"/>
              </a:rPr>
              <a:t>Authorisation</a:t>
            </a:r>
            <a:endParaRPr lang="en-US" sz="3200" dirty="0">
              <a:latin typeface="Amasis MT Pro" panose="02040504050005020304" pitchFamily="18" charset="0"/>
            </a:endParaRPr>
          </a:p>
          <a:p>
            <a:r>
              <a:rPr lang="en-US" sz="3200" dirty="0">
                <a:latin typeface="Amasis MT Pro" panose="02040504050005020304" pitchFamily="18" charset="0"/>
              </a:rPr>
              <a:t>Handling Restricted Access</a:t>
            </a:r>
          </a:p>
          <a:p>
            <a:r>
              <a:rPr lang="en-US" sz="3200" dirty="0">
                <a:latin typeface="Amasis MT Pro" panose="02040504050005020304" pitchFamily="18" charset="0"/>
              </a:rPr>
              <a:t>Adding New Members</a:t>
            </a:r>
          </a:p>
          <a:p>
            <a:r>
              <a:rPr lang="en-US" sz="3200" dirty="0">
                <a:latin typeface="Amasis MT Pro" panose="02040504050005020304" pitchFamily="18" charset="0"/>
              </a:rPr>
              <a:t>Custom Login/Logout</a:t>
            </a:r>
            <a:r>
              <a:rPr lang="en-SG" sz="3200" dirty="0">
                <a:latin typeface="Amasis MT Pro" panose="02040504050005020304" pitchFamily="18" charset="0"/>
              </a:rPr>
              <a:t>Validation</a:t>
            </a:r>
          </a:p>
          <a:p>
            <a:endParaRPr lang="en-SG" sz="3200" dirty="0">
              <a:latin typeface="Amasis MT Pro" panose="02040504050005020304" pitchFamily="18" charset="0"/>
            </a:endParaRPr>
          </a:p>
        </p:txBody>
      </p:sp>
    </p:spTree>
    <p:extLst>
      <p:ext uri="{BB962C8B-B14F-4D97-AF65-F5344CB8AC3E}">
        <p14:creationId xmlns:p14="http://schemas.microsoft.com/office/powerpoint/2010/main" val="883372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E01CF-676A-48F8-918D-0BC71186CF64}"/>
              </a:ext>
            </a:extLst>
          </p:cNvPr>
          <p:cNvSpPr>
            <a:spLocks noGrp="1"/>
          </p:cNvSpPr>
          <p:nvPr>
            <p:ph type="sldNum" sz="quarter" idx="12"/>
          </p:nvPr>
        </p:nvSpPr>
        <p:spPr/>
        <p:txBody>
          <a:bodyPr/>
          <a:lstStyle/>
          <a:p>
            <a:fld id="{6767FADE-2612-3649-B495-F644A23F288B}" type="slidenum">
              <a:rPr lang="en-US" smtClean="0"/>
              <a:pPr/>
              <a:t>60</a:t>
            </a:fld>
            <a:endParaRPr lang="en-US"/>
          </a:p>
        </p:txBody>
      </p:sp>
      <p:sp>
        <p:nvSpPr>
          <p:cNvPr id="3" name="Title 2">
            <a:extLst>
              <a:ext uri="{FF2B5EF4-FFF2-40B4-BE49-F238E27FC236}">
                <a16:creationId xmlns:a16="http://schemas.microsoft.com/office/drawing/2014/main" id="{E3D12BF5-049C-4E39-8E4F-665FA469255E}"/>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5 – Access Control</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E16C3BB-9D42-4E1D-B3EF-DCA58EC7FBED}"/>
              </a:ext>
            </a:extLst>
          </p:cNvPr>
          <p:cNvSpPr>
            <a:spLocks noGrp="1"/>
          </p:cNvSpPr>
          <p:nvPr>
            <p:ph sz="quarter" idx="13"/>
          </p:nvPr>
        </p:nvSpPr>
        <p:spPr>
          <a:xfrm>
            <a:off x="665161" y="1321391"/>
            <a:ext cx="7477125" cy="3759200"/>
          </a:xfrm>
        </p:spPr>
        <p:txBody>
          <a:bodyPr/>
          <a:lstStyle/>
          <a:p>
            <a:pPr>
              <a:buFont typeface="+mj-lt"/>
              <a:buAutoNum type="alphaLcParenR" startAt="2"/>
            </a:pPr>
            <a:r>
              <a:rPr lang="en-US" sz="1800" dirty="0">
                <a:latin typeface="Amasis MT Pro" panose="02040504050005020304" pitchFamily="18" charset="0"/>
              </a:rPr>
              <a:t>Based on the code below from </a:t>
            </a:r>
            <a:r>
              <a:rPr lang="en-US" sz="1800" b="1" dirty="0" err="1">
                <a:latin typeface="Amasis MT Pro" panose="02040504050005020304" pitchFamily="18" charset="0"/>
              </a:rPr>
              <a:t>WebSecurityConfig</a:t>
            </a:r>
            <a:r>
              <a:rPr lang="en-US" sz="1800" dirty="0">
                <a:latin typeface="Amasis MT Pro" panose="02040504050005020304" pitchFamily="18" charset="0"/>
              </a:rPr>
              <a:t>, list down the </a:t>
            </a:r>
            <a:r>
              <a:rPr lang="en-US" sz="1800" dirty="0" err="1">
                <a:latin typeface="Amasis MT Pro" panose="02040504050005020304" pitchFamily="18" charset="0"/>
              </a:rPr>
              <a:t>urls</a:t>
            </a:r>
            <a:r>
              <a:rPr lang="en-US" sz="1800" dirty="0">
                <a:latin typeface="Amasis MT Pro" panose="02040504050005020304" pitchFamily="18" charset="0"/>
              </a:rPr>
              <a:t> that a user with role USER or ADMIN can access.</a:t>
            </a:r>
          </a:p>
          <a:p>
            <a:endParaRPr lang="en-SG" sz="1800" dirty="0">
              <a:latin typeface="Amasis MT Pro" panose="02040504050005020304" pitchFamily="18" charset="0"/>
            </a:endParaRPr>
          </a:p>
        </p:txBody>
      </p:sp>
      <p:graphicFrame>
        <p:nvGraphicFramePr>
          <p:cNvPr id="6" name="Table 5">
            <a:extLst>
              <a:ext uri="{FF2B5EF4-FFF2-40B4-BE49-F238E27FC236}">
                <a16:creationId xmlns:a16="http://schemas.microsoft.com/office/drawing/2014/main" id="{6B13D43C-7835-44AA-B73B-2D22E5D65881}"/>
              </a:ext>
            </a:extLst>
          </p:cNvPr>
          <p:cNvGraphicFramePr>
            <a:graphicFrameLocks noGrp="1"/>
          </p:cNvGraphicFramePr>
          <p:nvPr/>
        </p:nvGraphicFramePr>
        <p:xfrm>
          <a:off x="1355724" y="4270908"/>
          <a:ext cx="6096000" cy="1982135"/>
        </p:xfrm>
        <a:graphic>
          <a:graphicData uri="http://schemas.openxmlformats.org/drawingml/2006/table">
            <a:tbl>
              <a:tblPr firstRow="1" bandRow="1">
                <a:tableStyleId>{5940675A-B579-460E-94D1-54222C63F5DA}</a:tableStyleId>
              </a:tblPr>
              <a:tblGrid>
                <a:gridCol w="2008472">
                  <a:extLst>
                    <a:ext uri="{9D8B030D-6E8A-4147-A177-3AD203B41FA5}">
                      <a16:colId xmlns:a16="http://schemas.microsoft.com/office/drawing/2014/main" val="4223330683"/>
                    </a:ext>
                  </a:extLst>
                </a:gridCol>
                <a:gridCol w="4087528">
                  <a:extLst>
                    <a:ext uri="{9D8B030D-6E8A-4147-A177-3AD203B41FA5}">
                      <a16:colId xmlns:a16="http://schemas.microsoft.com/office/drawing/2014/main" val="3693256580"/>
                    </a:ext>
                  </a:extLst>
                </a:gridCol>
              </a:tblGrid>
              <a:tr h="135152">
                <a:tc>
                  <a:txBody>
                    <a:bodyPr/>
                    <a:lstStyle/>
                    <a:p>
                      <a:pPr algn="ctr"/>
                      <a:r>
                        <a:rPr lang="en-US" sz="1200" b="1" dirty="0"/>
                        <a:t>Role</a:t>
                      </a:r>
                      <a:endParaRPr lang="en-SG" sz="1200" b="1" dirty="0"/>
                    </a:p>
                  </a:txBody>
                  <a:tcPr/>
                </a:tc>
                <a:tc>
                  <a:txBody>
                    <a:bodyPr/>
                    <a:lstStyle/>
                    <a:p>
                      <a:pPr algn="ctr"/>
                      <a:r>
                        <a:rPr lang="en-US" sz="1200" b="1" dirty="0"/>
                        <a:t>URL</a:t>
                      </a:r>
                      <a:endParaRPr lang="en-SG" sz="1200" b="1" dirty="0"/>
                    </a:p>
                  </a:txBody>
                  <a:tcPr/>
                </a:tc>
                <a:extLst>
                  <a:ext uri="{0D108BD9-81ED-4DB2-BD59-A6C34878D82A}">
                    <a16:rowId xmlns:a16="http://schemas.microsoft.com/office/drawing/2014/main" val="310111976"/>
                  </a:ext>
                </a:extLst>
              </a:tr>
              <a:tr h="823201">
                <a:tc>
                  <a:txBody>
                    <a:bodyPr/>
                    <a:lstStyle/>
                    <a:p>
                      <a:pPr algn="ctr"/>
                      <a:r>
                        <a:rPr lang="en-US" sz="1200" dirty="0"/>
                        <a:t>USER</a:t>
                      </a:r>
                      <a:endParaRPr lang="en-SG" sz="1200" dirty="0"/>
                    </a:p>
                  </a:txBody>
                  <a:tcPr anchor="ctr"/>
                </a:tc>
                <a:tc>
                  <a:txBody>
                    <a:bodyPr/>
                    <a:lstStyle/>
                    <a:p>
                      <a:pPr algn="l"/>
                      <a:r>
                        <a:rPr lang="en-SG" sz="1200" dirty="0">
                          <a:hlinkClick r:id="rId2"/>
                        </a:rPr>
                        <a:t>http://localhost:8080/</a:t>
                      </a:r>
                      <a:endParaRPr lang="en-SG" sz="1200" dirty="0"/>
                    </a:p>
                    <a:p>
                      <a:pPr algn="l"/>
                      <a:r>
                        <a:rPr lang="en-SG" sz="1200" dirty="0">
                          <a:hlinkClick r:id="rId3"/>
                        </a:rPr>
                        <a:t>http://localhost:8080/categories</a:t>
                      </a:r>
                      <a:r>
                        <a:rPr lang="en-SG" sz="1200" dirty="0"/>
                        <a:t> </a:t>
                      </a:r>
                    </a:p>
                    <a:p>
                      <a:pPr algn="l"/>
                      <a:r>
                        <a:rPr lang="en-SG" sz="1200" dirty="0">
                          <a:hlinkClick r:id="rId4"/>
                        </a:rPr>
                        <a:t>http://localhost:8080/items</a:t>
                      </a:r>
                      <a:r>
                        <a:rPr lang="en-SG" sz="12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5"/>
                        </a:rPr>
                        <a:t>http://localhost:8080/items/add</a:t>
                      </a:r>
                      <a:endParaRPr lang="en-SG"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6"/>
                        </a:rPr>
                        <a:t>http://localhost:8080/items/edit/&lt;id</a:t>
                      </a:r>
                      <a:r>
                        <a:rPr lang="en-SG" sz="1200" dirty="0"/>
                        <a:t>&gt;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7"/>
                        </a:rPr>
                        <a:t>http://localhost:8080/items/save</a:t>
                      </a:r>
                      <a:r>
                        <a:rPr lang="en-SG" sz="12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8"/>
                        </a:rPr>
                        <a:t>http://localhost:8080/items/delete/&lt;id</a:t>
                      </a:r>
                      <a:r>
                        <a:rPr lang="en-SG" sz="1200" dirty="0"/>
                        <a:t>&gt; </a:t>
                      </a:r>
                    </a:p>
                  </a:txBody>
                  <a:tcPr/>
                </a:tc>
                <a:extLst>
                  <a:ext uri="{0D108BD9-81ED-4DB2-BD59-A6C34878D82A}">
                    <a16:rowId xmlns:a16="http://schemas.microsoft.com/office/drawing/2014/main" val="2618615283"/>
                  </a:ext>
                </a:extLst>
              </a:tr>
              <a:tr h="336215">
                <a:tc>
                  <a:txBody>
                    <a:bodyPr/>
                    <a:lstStyle/>
                    <a:p>
                      <a:pPr algn="ctr"/>
                      <a:r>
                        <a:rPr lang="en-US" sz="1200" dirty="0"/>
                        <a:t>ADMIN</a:t>
                      </a:r>
                      <a:endParaRPr lang="en-SG" sz="1200" dirty="0"/>
                    </a:p>
                  </a:txBody>
                  <a:tcPr anchor="ctr"/>
                </a:tc>
                <a:tc>
                  <a:txBody>
                    <a:bodyPr/>
                    <a:lstStyle/>
                    <a:p>
                      <a:pPr algn="ctr"/>
                      <a:r>
                        <a:rPr lang="en-SG" sz="1200" dirty="0"/>
                        <a:t>All</a:t>
                      </a:r>
                    </a:p>
                  </a:txBody>
                  <a:tcPr/>
                </a:tc>
                <a:extLst>
                  <a:ext uri="{0D108BD9-81ED-4DB2-BD59-A6C34878D82A}">
                    <a16:rowId xmlns:a16="http://schemas.microsoft.com/office/drawing/2014/main" val="2743363201"/>
                  </a:ext>
                </a:extLst>
              </a:tr>
            </a:tbl>
          </a:graphicData>
        </a:graphic>
      </p:graphicFrame>
      <p:pic>
        <p:nvPicPr>
          <p:cNvPr id="7" name="Picture 6">
            <a:extLst>
              <a:ext uri="{FF2B5EF4-FFF2-40B4-BE49-F238E27FC236}">
                <a16:creationId xmlns:a16="http://schemas.microsoft.com/office/drawing/2014/main" id="{F885E4AC-0DD3-4925-B04F-7F20A6C049B8}"/>
              </a:ext>
            </a:extLst>
          </p:cNvPr>
          <p:cNvPicPr>
            <a:picLocks noChangeAspect="1"/>
          </p:cNvPicPr>
          <p:nvPr/>
        </p:nvPicPr>
        <p:blipFill rotWithShape="1">
          <a:blip r:embed="rId9"/>
          <a:srcRect t="66847"/>
          <a:stretch/>
        </p:blipFill>
        <p:spPr>
          <a:xfrm>
            <a:off x="1931590" y="2412541"/>
            <a:ext cx="4944269" cy="1758300"/>
          </a:xfrm>
          <a:prstGeom prst="rect">
            <a:avLst/>
          </a:prstGeom>
          <a:ln>
            <a:solidFill>
              <a:schemeClr val="tx1"/>
            </a:solidFill>
          </a:ln>
        </p:spPr>
      </p:pic>
      <p:pic>
        <p:nvPicPr>
          <p:cNvPr id="8" name="Picture 7">
            <a:extLst>
              <a:ext uri="{FF2B5EF4-FFF2-40B4-BE49-F238E27FC236}">
                <a16:creationId xmlns:a16="http://schemas.microsoft.com/office/drawing/2014/main" id="{8B7FA5A6-0294-47F8-9A7F-666CB46E471C}"/>
              </a:ext>
            </a:extLst>
          </p:cNvPr>
          <p:cNvPicPr>
            <a:picLocks noChangeAspect="1"/>
          </p:cNvPicPr>
          <p:nvPr/>
        </p:nvPicPr>
        <p:blipFill>
          <a:blip r:embed="rId10"/>
          <a:stretch>
            <a:fillRect/>
          </a:stretch>
        </p:blipFill>
        <p:spPr>
          <a:xfrm>
            <a:off x="8188947" y="165826"/>
            <a:ext cx="745961" cy="794367"/>
          </a:xfrm>
          <a:prstGeom prst="rect">
            <a:avLst/>
          </a:prstGeom>
        </p:spPr>
      </p:pic>
    </p:spTree>
    <p:extLst>
      <p:ext uri="{BB962C8B-B14F-4D97-AF65-F5344CB8AC3E}">
        <p14:creationId xmlns:p14="http://schemas.microsoft.com/office/powerpoint/2010/main" val="1686541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F3E64-1233-42BD-97DF-D104D10BD971}"/>
              </a:ext>
            </a:extLst>
          </p:cNvPr>
          <p:cNvSpPr>
            <a:spLocks noGrp="1"/>
          </p:cNvSpPr>
          <p:nvPr>
            <p:ph type="sldNum" sz="quarter" idx="12"/>
          </p:nvPr>
        </p:nvSpPr>
        <p:spPr/>
        <p:txBody>
          <a:bodyPr/>
          <a:lstStyle/>
          <a:p>
            <a:fld id="{6767FADE-2612-3649-B495-F644A23F288B}" type="slidenum">
              <a:rPr lang="en-US" smtClean="0"/>
              <a:pPr/>
              <a:t>61</a:t>
            </a:fld>
            <a:endParaRPr lang="en-US"/>
          </a:p>
        </p:txBody>
      </p:sp>
      <p:sp>
        <p:nvSpPr>
          <p:cNvPr id="3" name="Title 2">
            <a:extLst>
              <a:ext uri="{FF2B5EF4-FFF2-40B4-BE49-F238E27FC236}">
                <a16:creationId xmlns:a16="http://schemas.microsoft.com/office/drawing/2014/main" id="{E84B485A-5D76-4A24-9516-431249AF5EBE}"/>
              </a:ext>
            </a:extLst>
          </p:cNvPr>
          <p:cNvSpPr>
            <a:spLocks noGrp="1"/>
          </p:cNvSpPr>
          <p:nvPr>
            <p:ph type="title"/>
          </p:nvPr>
        </p:nvSpPr>
        <p:spPr/>
        <p:txBody>
          <a:bodyPr>
            <a:normAutofit/>
          </a:bodyPr>
          <a:lstStyle/>
          <a:p>
            <a:r>
              <a:rPr lang="en-US" b="1" dirty="0">
                <a:solidFill>
                  <a:schemeClr val="tx1"/>
                </a:solidFill>
                <a:latin typeface="Amasis MT Pro Black" panose="02040A04050005020304" pitchFamily="18" charset="0"/>
              </a:rPr>
              <a:t>Exercise 5 – Access Control</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FD4DAF9-3559-45CC-B833-79D6482CFBAD}"/>
              </a:ext>
            </a:extLst>
          </p:cNvPr>
          <p:cNvSpPr>
            <a:spLocks noGrp="1"/>
          </p:cNvSpPr>
          <p:nvPr>
            <p:ph sz="quarter" idx="13"/>
          </p:nvPr>
        </p:nvSpPr>
        <p:spPr/>
        <p:txBody>
          <a:bodyPr/>
          <a:lstStyle/>
          <a:p>
            <a:pPr marL="457200" indent="-457200">
              <a:buFont typeface="+mj-lt"/>
              <a:buAutoNum type="alphaLcParenR" startAt="3"/>
            </a:pPr>
            <a:r>
              <a:rPr lang="en-US" dirty="0">
                <a:latin typeface="Amasis MT Pro" panose="02040504050005020304" pitchFamily="18" charset="0"/>
              </a:rPr>
              <a:t>Run </a:t>
            </a:r>
            <a:r>
              <a:rPr lang="en-US" b="1" dirty="0">
                <a:latin typeface="Amasis MT Pro" panose="02040504050005020304" pitchFamily="18" charset="0"/>
              </a:rPr>
              <a:t>LP03</a:t>
            </a:r>
            <a:r>
              <a:rPr lang="en-US" dirty="0">
                <a:latin typeface="Amasis MT Pro" panose="02040504050005020304" pitchFamily="18" charset="0"/>
              </a:rPr>
              <a:t> </a:t>
            </a:r>
            <a:r>
              <a:rPr lang="en-US" dirty="0" err="1">
                <a:latin typeface="Amasis MT Pro" panose="02040504050005020304" pitchFamily="18" charset="0"/>
              </a:rPr>
              <a:t>springboot</a:t>
            </a:r>
            <a:r>
              <a:rPr lang="en-US" dirty="0">
                <a:latin typeface="Amasis MT Pro" panose="02040504050005020304" pitchFamily="18" charset="0"/>
              </a:rPr>
              <a:t> program</a:t>
            </a:r>
          </a:p>
          <a:p>
            <a:pPr marL="457200" indent="-457200">
              <a:buFont typeface="+mj-lt"/>
              <a:buAutoNum type="alphaLcParenR" startAt="3"/>
            </a:pPr>
            <a:r>
              <a:rPr lang="en-US" dirty="0">
                <a:latin typeface="Amasis MT Pro" panose="02040504050005020304" pitchFamily="18" charset="0"/>
              </a:rPr>
              <a:t>The </a:t>
            </a:r>
            <a:r>
              <a:rPr lang="en-US" b="1" dirty="0">
                <a:latin typeface="Amasis MT Pro" panose="02040504050005020304" pitchFamily="18" charset="0"/>
              </a:rPr>
              <a:t>member</a:t>
            </a:r>
            <a:r>
              <a:rPr lang="en-US" dirty="0">
                <a:latin typeface="Amasis MT Pro" panose="02040504050005020304" pitchFamily="18" charset="0"/>
              </a:rPr>
              <a:t> table should be regenerated in MySQL Workbench</a:t>
            </a:r>
          </a:p>
          <a:p>
            <a:pPr marL="457200" indent="-457200">
              <a:buFont typeface="+mj-lt"/>
              <a:buAutoNum type="alphaLcParenR" startAt="3"/>
            </a:pPr>
            <a:r>
              <a:rPr lang="en-US" b="1" dirty="0" err="1">
                <a:latin typeface="Amasis MT Pro" panose="02040504050005020304" pitchFamily="18" charset="0"/>
              </a:rPr>
              <a:t>member.sql</a:t>
            </a:r>
            <a:r>
              <a:rPr lang="en-US" b="1" dirty="0">
                <a:latin typeface="Amasis MT Pro" panose="02040504050005020304" pitchFamily="18" charset="0"/>
              </a:rPr>
              <a:t> </a:t>
            </a:r>
            <a:r>
              <a:rPr lang="en-US" dirty="0">
                <a:latin typeface="Amasis MT Pro" panose="02040504050005020304" pitchFamily="18" charset="0"/>
              </a:rPr>
              <a:t>is provided to you, copy the statements and execute them in workbench</a:t>
            </a:r>
          </a:p>
          <a:p>
            <a:pPr marL="457200" indent="-457200">
              <a:buFont typeface="+mj-lt"/>
              <a:buAutoNum type="alphaLcParenR" startAt="3"/>
            </a:pPr>
            <a:r>
              <a:rPr lang="en-US" dirty="0">
                <a:latin typeface="Amasis MT Pro" panose="02040504050005020304" pitchFamily="18" charset="0"/>
              </a:rPr>
              <a:t>There should be 2 members in the </a:t>
            </a:r>
            <a:r>
              <a:rPr lang="en-US" b="1" dirty="0">
                <a:latin typeface="Amasis MT Pro" panose="02040504050005020304" pitchFamily="18" charset="0"/>
              </a:rPr>
              <a:t>member</a:t>
            </a:r>
            <a:r>
              <a:rPr lang="en-US" dirty="0">
                <a:latin typeface="Amasis MT Pro" panose="02040504050005020304" pitchFamily="18" charset="0"/>
              </a:rPr>
              <a:t> table (Password is “password”)</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C5E04CBD-503D-47CE-91C9-299967F3B399}"/>
              </a:ext>
            </a:extLst>
          </p:cNvPr>
          <p:cNvPicPr>
            <a:picLocks noChangeAspect="1"/>
          </p:cNvPicPr>
          <p:nvPr/>
        </p:nvPicPr>
        <p:blipFill>
          <a:blip r:embed="rId2"/>
          <a:stretch>
            <a:fillRect/>
          </a:stretch>
        </p:blipFill>
        <p:spPr>
          <a:xfrm>
            <a:off x="200025" y="4559300"/>
            <a:ext cx="8743950" cy="647700"/>
          </a:xfrm>
          <a:prstGeom prst="rect">
            <a:avLst/>
          </a:prstGeom>
          <a:ln>
            <a:solidFill>
              <a:schemeClr val="tx1"/>
            </a:solidFill>
          </a:ln>
        </p:spPr>
      </p:pic>
    </p:spTree>
    <p:extLst>
      <p:ext uri="{BB962C8B-B14F-4D97-AF65-F5344CB8AC3E}">
        <p14:creationId xmlns:p14="http://schemas.microsoft.com/office/powerpoint/2010/main" val="2656166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8B7AA-662F-4AD6-8CAB-457DC2D37660}"/>
              </a:ext>
            </a:extLst>
          </p:cNvPr>
          <p:cNvSpPr>
            <a:spLocks noGrp="1"/>
          </p:cNvSpPr>
          <p:nvPr>
            <p:ph type="sldNum" sz="quarter" idx="12"/>
          </p:nvPr>
        </p:nvSpPr>
        <p:spPr/>
        <p:txBody>
          <a:bodyPr/>
          <a:lstStyle/>
          <a:p>
            <a:fld id="{6767FADE-2612-3649-B495-F644A23F288B}" type="slidenum">
              <a:rPr lang="en-US" smtClean="0"/>
              <a:pPr/>
              <a:t>62</a:t>
            </a:fld>
            <a:endParaRPr lang="en-US"/>
          </a:p>
        </p:txBody>
      </p:sp>
      <p:sp>
        <p:nvSpPr>
          <p:cNvPr id="3" name="Title 2">
            <a:extLst>
              <a:ext uri="{FF2B5EF4-FFF2-40B4-BE49-F238E27FC236}">
                <a16:creationId xmlns:a16="http://schemas.microsoft.com/office/drawing/2014/main" id="{FE19AAA6-8646-4B5E-A5E4-945DDEA421E1}"/>
              </a:ext>
            </a:extLst>
          </p:cNvPr>
          <p:cNvSpPr>
            <a:spLocks noGrp="1"/>
          </p:cNvSpPr>
          <p:nvPr>
            <p:ph type="title"/>
          </p:nvPr>
        </p:nvSpPr>
        <p:spPr>
          <a:xfrm>
            <a:off x="665610" y="207551"/>
            <a:ext cx="6211928" cy="604593"/>
          </a:xfrm>
        </p:spPr>
        <p:txBody>
          <a:bodyPr>
            <a:normAutofit fontScale="90000"/>
          </a:bodyPr>
          <a:lstStyle/>
          <a:p>
            <a:r>
              <a:rPr lang="en-US" b="1" dirty="0">
                <a:solidFill>
                  <a:schemeClr val="tx1"/>
                </a:solidFill>
                <a:latin typeface="Amasis MT Pro Black" panose="02040A04050005020304" pitchFamily="18" charset="0"/>
              </a:rPr>
              <a:t>Cross Site Request Forgery (CSRF)</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BCA7A1E-7CEB-4765-A42F-BFBBDAA92E56}"/>
              </a:ext>
            </a:extLst>
          </p:cNvPr>
          <p:cNvSpPr>
            <a:spLocks noGrp="1"/>
          </p:cNvSpPr>
          <p:nvPr>
            <p:ph sz="quarter" idx="13"/>
          </p:nvPr>
        </p:nvSpPr>
        <p:spPr/>
        <p:txBody>
          <a:bodyPr/>
          <a:lstStyle/>
          <a:p>
            <a:r>
              <a:rPr lang="en-US" sz="1800" dirty="0">
                <a:latin typeface="Amasis MT Pro" panose="02040504050005020304" pitchFamily="18" charset="0"/>
              </a:rPr>
              <a:t>Cross-site request forgery is a type of malicious exploit of a website where unauthorized commands are submitted from a user that the web application trusts</a:t>
            </a:r>
          </a:p>
          <a:p>
            <a:endParaRPr lang="en-US" sz="1800" dirty="0">
              <a:latin typeface="Amasis MT Pro" panose="02040504050005020304" pitchFamily="18" charset="0"/>
            </a:endParaRPr>
          </a:p>
          <a:p>
            <a:r>
              <a:rPr lang="en-US" sz="1800" dirty="0">
                <a:latin typeface="Amasis MT Pro" panose="02040504050005020304" pitchFamily="18" charset="0"/>
              </a:rPr>
              <a:t>There are many ways in which a malicious website can transmit such commands; specially-crafted image tags, hidden forms, and JavaScript </a:t>
            </a:r>
            <a:r>
              <a:rPr lang="en-US" sz="1800" dirty="0" err="1">
                <a:latin typeface="Amasis MT Pro" panose="02040504050005020304" pitchFamily="18" charset="0"/>
              </a:rPr>
              <a:t>XMLHttpRequests</a:t>
            </a:r>
            <a:r>
              <a:rPr lang="en-US" sz="1800" dirty="0">
                <a:latin typeface="Amasis MT Pro" panose="02040504050005020304" pitchFamily="18" charset="0"/>
              </a:rPr>
              <a:t>, for example, can all work without the user's interaction or even knowledge. </a:t>
            </a:r>
          </a:p>
          <a:p>
            <a:endParaRPr lang="en-US" sz="1800" dirty="0">
              <a:latin typeface="Amasis MT Pro" panose="02040504050005020304" pitchFamily="18" charset="0"/>
            </a:endParaRPr>
          </a:p>
          <a:p>
            <a:r>
              <a:rPr lang="en-US" sz="1800" dirty="0">
                <a:latin typeface="Amasis MT Pro" panose="02040504050005020304" pitchFamily="18" charset="0"/>
              </a:rPr>
              <a:t>In a CSRF attack, an innocent end user is tricked by an attacker into submitting a web request that they did not intend. This may cause actions to be performed on the website that can include inadvertent client or server data leakage, change of session state, or manipulation of an end user's account.</a:t>
            </a:r>
            <a:endParaRPr lang="en-SG" sz="1800" dirty="0">
              <a:latin typeface="Amasis MT Pro" panose="02040504050005020304" pitchFamily="18" charset="0"/>
            </a:endParaRPr>
          </a:p>
        </p:txBody>
      </p:sp>
    </p:spTree>
    <p:extLst>
      <p:ext uri="{BB962C8B-B14F-4D97-AF65-F5344CB8AC3E}">
        <p14:creationId xmlns:p14="http://schemas.microsoft.com/office/powerpoint/2010/main" val="3146570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D5132F-7D5F-466A-8557-8975CE62720F}"/>
              </a:ext>
            </a:extLst>
          </p:cNvPr>
          <p:cNvSpPr>
            <a:spLocks noGrp="1"/>
          </p:cNvSpPr>
          <p:nvPr>
            <p:ph type="sldNum" sz="quarter" idx="12"/>
          </p:nvPr>
        </p:nvSpPr>
        <p:spPr/>
        <p:txBody>
          <a:bodyPr/>
          <a:lstStyle/>
          <a:p>
            <a:fld id="{6767FADE-2612-3649-B495-F644A23F288B}" type="slidenum">
              <a:rPr lang="en-US" smtClean="0"/>
              <a:pPr/>
              <a:t>63</a:t>
            </a:fld>
            <a:endParaRPr lang="en-US"/>
          </a:p>
        </p:txBody>
      </p:sp>
      <p:sp>
        <p:nvSpPr>
          <p:cNvPr id="3" name="Title 2">
            <a:extLst>
              <a:ext uri="{FF2B5EF4-FFF2-40B4-BE49-F238E27FC236}">
                <a16:creationId xmlns:a16="http://schemas.microsoft.com/office/drawing/2014/main" id="{1F8CDEC8-104A-4459-97A0-C60D4E80B12D}"/>
              </a:ext>
            </a:extLst>
          </p:cNvPr>
          <p:cNvSpPr>
            <a:spLocks noGrp="1"/>
          </p:cNvSpPr>
          <p:nvPr>
            <p:ph type="title"/>
          </p:nvPr>
        </p:nvSpPr>
        <p:spPr>
          <a:xfrm>
            <a:off x="665610" y="260714"/>
            <a:ext cx="7064260" cy="867517"/>
          </a:xfrm>
        </p:spPr>
        <p:txBody>
          <a:bodyPr>
            <a:normAutofit fontScale="90000"/>
          </a:bodyPr>
          <a:lstStyle/>
          <a:p>
            <a:r>
              <a:rPr lang="en-US" dirty="0">
                <a:solidFill>
                  <a:schemeClr val="tx1"/>
                </a:solidFill>
                <a:latin typeface="Amasis MT Pro Black" panose="02040A04050005020304" pitchFamily="18" charset="0"/>
              </a:rPr>
              <a:t>Cross Site Request Forgery (CSRF)</a:t>
            </a:r>
            <a:endParaRPr lang="en-SG" dirty="0">
              <a:solidFill>
                <a:schemeClr val="tx1"/>
              </a:solidFill>
              <a:latin typeface="Amasis MT Pro Black" panose="02040A04050005020304" pitchFamily="18" charset="0"/>
            </a:endParaRPr>
          </a:p>
        </p:txBody>
      </p:sp>
      <p:pic>
        <p:nvPicPr>
          <p:cNvPr id="5" name="Online Media 4">
            <a:hlinkClick r:id="" action="ppaction://media"/>
            <a:extLst>
              <a:ext uri="{FF2B5EF4-FFF2-40B4-BE49-F238E27FC236}">
                <a16:creationId xmlns:a16="http://schemas.microsoft.com/office/drawing/2014/main" id="{4BFB0D92-5277-4606-8CD5-DE6C31BCE64C}"/>
              </a:ext>
            </a:extLst>
          </p:cNvPr>
          <p:cNvPicPr>
            <a:picLocks noGrp="1" noRot="1" noChangeAspect="1"/>
          </p:cNvPicPr>
          <p:nvPr>
            <p:ph sz="quarter" idx="13"/>
            <a:videoFile r:link="rId1"/>
          </p:nvPr>
        </p:nvPicPr>
        <p:blipFill>
          <a:blip r:embed="rId4"/>
          <a:stretch>
            <a:fillRect/>
          </a:stretch>
        </p:blipFill>
        <p:spPr>
          <a:xfrm>
            <a:off x="412044" y="1444625"/>
            <a:ext cx="8319912" cy="4679950"/>
          </a:xfrm>
          <a:prstGeom prst="rect">
            <a:avLst/>
          </a:prstGeom>
        </p:spPr>
      </p:pic>
    </p:spTree>
    <p:extLst>
      <p:ext uri="{BB962C8B-B14F-4D97-AF65-F5344CB8AC3E}">
        <p14:creationId xmlns:p14="http://schemas.microsoft.com/office/powerpoint/2010/main" val="3822493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A6C0E-084D-4D91-B992-9C3CC2E617DC}"/>
              </a:ext>
            </a:extLst>
          </p:cNvPr>
          <p:cNvSpPr>
            <a:spLocks noGrp="1"/>
          </p:cNvSpPr>
          <p:nvPr>
            <p:ph type="sldNum" sz="quarter" idx="12"/>
          </p:nvPr>
        </p:nvSpPr>
        <p:spPr/>
        <p:txBody>
          <a:bodyPr/>
          <a:lstStyle/>
          <a:p>
            <a:fld id="{6767FADE-2612-3649-B495-F644A23F288B}" type="slidenum">
              <a:rPr lang="en-US" smtClean="0"/>
              <a:pPr/>
              <a:t>64</a:t>
            </a:fld>
            <a:endParaRPr lang="en-US"/>
          </a:p>
        </p:txBody>
      </p:sp>
      <p:sp>
        <p:nvSpPr>
          <p:cNvPr id="3" name="Title 2">
            <a:extLst>
              <a:ext uri="{FF2B5EF4-FFF2-40B4-BE49-F238E27FC236}">
                <a16:creationId xmlns:a16="http://schemas.microsoft.com/office/drawing/2014/main" id="{AE877ACF-51A1-454B-A144-FBEB3F727FF3}"/>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CSRF Prevention</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2FC3B34-9E25-429C-8834-FA58673ECD40}"/>
              </a:ext>
            </a:extLst>
          </p:cNvPr>
          <p:cNvSpPr>
            <a:spLocks noGrp="1"/>
          </p:cNvSpPr>
          <p:nvPr>
            <p:ph sz="quarter" idx="13"/>
          </p:nvPr>
        </p:nvSpPr>
        <p:spPr/>
        <p:txBody>
          <a:bodyPr/>
          <a:lstStyle/>
          <a:p>
            <a:r>
              <a:rPr lang="en-US" sz="2000" dirty="0">
                <a:latin typeface="Amasis MT Pro" panose="02040504050005020304" pitchFamily="18" charset="0"/>
              </a:rPr>
              <a:t>To prevent CSRF, a CSRF token needs to be used. This token is a secure random token that needs to be unique per user session. </a:t>
            </a:r>
          </a:p>
          <a:p>
            <a:endParaRPr lang="en-US" sz="2000" dirty="0">
              <a:latin typeface="Amasis MT Pro" panose="02040504050005020304" pitchFamily="18" charset="0"/>
            </a:endParaRPr>
          </a:p>
          <a:p>
            <a:r>
              <a:rPr lang="en-US" sz="2000" dirty="0">
                <a:latin typeface="Amasis MT Pro" panose="02040504050005020304" pitchFamily="18" charset="0"/>
              </a:rPr>
              <a:t>Spring Security’s CSRF protection is enabled by default and the CSRF token gets injected automatically. The CSRF protection can be configured further if required.</a:t>
            </a:r>
          </a:p>
          <a:p>
            <a:endParaRPr lang="en-US" sz="2000" dirty="0">
              <a:latin typeface="Amasis MT Pro" panose="02040504050005020304" pitchFamily="18" charset="0"/>
            </a:endParaRPr>
          </a:p>
          <a:p>
            <a:r>
              <a:rPr lang="en-US" sz="2000" dirty="0">
                <a:latin typeface="Amasis MT Pro" panose="02040504050005020304" pitchFamily="18" charset="0"/>
              </a:rPr>
              <a:t>In </a:t>
            </a:r>
            <a:r>
              <a:rPr lang="en-US" sz="2000" dirty="0" err="1">
                <a:latin typeface="Amasis MT Pro" panose="02040504050005020304" pitchFamily="18" charset="0"/>
              </a:rPr>
              <a:t>Thymeleaf</a:t>
            </a:r>
            <a:r>
              <a:rPr lang="en-US" sz="2000" dirty="0">
                <a:latin typeface="Amasis MT Pro" panose="02040504050005020304" pitchFamily="18" charset="0"/>
              </a:rPr>
              <a:t>, the CSRF token is also automatically injected if we use the attribute </a:t>
            </a:r>
            <a:r>
              <a:rPr lang="en-US" sz="2000" b="1" dirty="0" err="1">
                <a:latin typeface="Amasis MT Pro" panose="02040504050005020304" pitchFamily="18" charset="0"/>
              </a:rPr>
              <a:t>th:action</a:t>
            </a:r>
            <a:r>
              <a:rPr lang="en-US" sz="2000" b="1" dirty="0">
                <a:latin typeface="Amasis MT Pro" panose="02040504050005020304" pitchFamily="18" charset="0"/>
              </a:rPr>
              <a:t> </a:t>
            </a:r>
            <a:r>
              <a:rPr lang="en-US" sz="2000" dirty="0">
                <a:latin typeface="Amasis MT Pro" panose="02040504050005020304" pitchFamily="18" charset="0"/>
              </a:rPr>
              <a:t>instead of just </a:t>
            </a:r>
            <a:r>
              <a:rPr lang="en-US" sz="2000" b="1" dirty="0">
                <a:latin typeface="Amasis MT Pro" panose="02040504050005020304" pitchFamily="18" charset="0"/>
              </a:rPr>
              <a:t>action</a:t>
            </a:r>
            <a:r>
              <a:rPr lang="en-US" sz="2000" dirty="0">
                <a:latin typeface="Amasis MT Pro" panose="02040504050005020304" pitchFamily="18" charset="0"/>
              </a:rPr>
              <a:t> in a form.</a:t>
            </a:r>
            <a:endParaRPr lang="en-SG" sz="2000" b="1" dirty="0">
              <a:latin typeface="Amasis MT Pro" panose="02040504050005020304" pitchFamily="18" charset="0"/>
            </a:endParaRPr>
          </a:p>
        </p:txBody>
      </p:sp>
    </p:spTree>
    <p:extLst>
      <p:ext uri="{BB962C8B-B14F-4D97-AF65-F5344CB8AC3E}">
        <p14:creationId xmlns:p14="http://schemas.microsoft.com/office/powerpoint/2010/main" val="1717770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A6C0E-084D-4D91-B992-9C3CC2E617DC}"/>
              </a:ext>
            </a:extLst>
          </p:cNvPr>
          <p:cNvSpPr>
            <a:spLocks noGrp="1"/>
          </p:cNvSpPr>
          <p:nvPr>
            <p:ph type="sldNum" sz="quarter" idx="12"/>
          </p:nvPr>
        </p:nvSpPr>
        <p:spPr/>
        <p:txBody>
          <a:bodyPr/>
          <a:lstStyle/>
          <a:p>
            <a:fld id="{6767FADE-2612-3649-B495-F644A23F288B}" type="slidenum">
              <a:rPr lang="en-US" smtClean="0"/>
              <a:pPr/>
              <a:t>65</a:t>
            </a:fld>
            <a:endParaRPr lang="en-US"/>
          </a:p>
        </p:txBody>
      </p:sp>
      <p:sp>
        <p:nvSpPr>
          <p:cNvPr id="3" name="Title 2">
            <a:extLst>
              <a:ext uri="{FF2B5EF4-FFF2-40B4-BE49-F238E27FC236}">
                <a16:creationId xmlns:a16="http://schemas.microsoft.com/office/drawing/2014/main" id="{AE877ACF-51A1-454B-A144-FBEB3F727FF3}"/>
              </a:ext>
            </a:extLst>
          </p:cNvPr>
          <p:cNvSpPr>
            <a:spLocks noGrp="1"/>
          </p:cNvSpPr>
          <p:nvPr>
            <p:ph type="title"/>
          </p:nvPr>
        </p:nvSpPr>
        <p:spPr>
          <a:xfrm>
            <a:off x="665163" y="294567"/>
            <a:ext cx="6211928" cy="604593"/>
          </a:xfrm>
        </p:spPr>
        <p:txBody>
          <a:bodyPr/>
          <a:lstStyle/>
          <a:p>
            <a:r>
              <a:rPr lang="en-US" dirty="0">
                <a:solidFill>
                  <a:schemeClr val="tx1"/>
                </a:solidFill>
                <a:latin typeface="Amasis MT Pro Black" panose="02040A04050005020304" pitchFamily="18" charset="0"/>
              </a:rPr>
              <a:t>CSRF Prevention</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2FC3B34-9E25-429C-8834-FA58673ECD40}"/>
              </a:ext>
            </a:extLst>
          </p:cNvPr>
          <p:cNvSpPr>
            <a:spLocks noGrp="1"/>
          </p:cNvSpPr>
          <p:nvPr>
            <p:ph sz="quarter" idx="13"/>
          </p:nvPr>
        </p:nvSpPr>
        <p:spPr>
          <a:xfrm>
            <a:off x="665163" y="1172534"/>
            <a:ext cx="7477125" cy="3759200"/>
          </a:xfrm>
        </p:spPr>
        <p:txBody>
          <a:bodyPr/>
          <a:lstStyle/>
          <a:p>
            <a:r>
              <a:rPr lang="en-US" sz="1800" dirty="0">
                <a:latin typeface="Amasis MT Pro" panose="02040504050005020304" pitchFamily="18" charset="0"/>
              </a:rPr>
              <a:t>You can use the web browser inspector to view the CSRF token generated</a:t>
            </a:r>
            <a:endParaRPr lang="en-SG" sz="1800" b="1" dirty="0">
              <a:latin typeface="Amasis MT Pro" panose="02040504050005020304" pitchFamily="18" charset="0"/>
            </a:endParaRPr>
          </a:p>
        </p:txBody>
      </p:sp>
      <p:pic>
        <p:nvPicPr>
          <p:cNvPr id="7" name="Picture 6">
            <a:extLst>
              <a:ext uri="{FF2B5EF4-FFF2-40B4-BE49-F238E27FC236}">
                <a16:creationId xmlns:a16="http://schemas.microsoft.com/office/drawing/2014/main" id="{111D03E8-82E6-4EF7-812C-CCB42FA87F5C}"/>
              </a:ext>
            </a:extLst>
          </p:cNvPr>
          <p:cNvPicPr>
            <a:picLocks noChangeAspect="1"/>
          </p:cNvPicPr>
          <p:nvPr/>
        </p:nvPicPr>
        <p:blipFill>
          <a:blip r:embed="rId3"/>
          <a:stretch>
            <a:fillRect/>
          </a:stretch>
        </p:blipFill>
        <p:spPr>
          <a:xfrm>
            <a:off x="2348394" y="2018937"/>
            <a:ext cx="4837634" cy="4176956"/>
          </a:xfrm>
          <a:prstGeom prst="rect">
            <a:avLst/>
          </a:prstGeom>
          <a:ln>
            <a:solidFill>
              <a:schemeClr val="tx1"/>
            </a:solidFill>
          </a:ln>
        </p:spPr>
      </p:pic>
      <p:sp>
        <p:nvSpPr>
          <p:cNvPr id="6" name="Rectangle 5">
            <a:extLst>
              <a:ext uri="{FF2B5EF4-FFF2-40B4-BE49-F238E27FC236}">
                <a16:creationId xmlns:a16="http://schemas.microsoft.com/office/drawing/2014/main" id="{92BCE07D-CAFA-4029-A7E1-AFCD5EEA5CEC}"/>
              </a:ext>
            </a:extLst>
          </p:cNvPr>
          <p:cNvSpPr/>
          <p:nvPr/>
        </p:nvSpPr>
        <p:spPr>
          <a:xfrm>
            <a:off x="2703840" y="5836920"/>
            <a:ext cx="3460740" cy="12192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864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1DBA3-F365-44A1-AA8A-C06CDA0F6323}"/>
              </a:ext>
            </a:extLst>
          </p:cNvPr>
          <p:cNvSpPr>
            <a:spLocks noGrp="1"/>
          </p:cNvSpPr>
          <p:nvPr>
            <p:ph type="sldNum" sz="quarter" idx="12"/>
          </p:nvPr>
        </p:nvSpPr>
        <p:spPr/>
        <p:txBody>
          <a:bodyPr/>
          <a:lstStyle/>
          <a:p>
            <a:fld id="{6767FADE-2612-3649-B495-F644A23F288B}" type="slidenum">
              <a:rPr lang="en-US" smtClean="0"/>
              <a:pPr/>
              <a:t>66</a:t>
            </a:fld>
            <a:endParaRPr lang="en-US"/>
          </a:p>
        </p:txBody>
      </p:sp>
      <p:sp>
        <p:nvSpPr>
          <p:cNvPr id="3" name="Title 2">
            <a:extLst>
              <a:ext uri="{FF2B5EF4-FFF2-40B4-BE49-F238E27FC236}">
                <a16:creationId xmlns:a16="http://schemas.microsoft.com/office/drawing/2014/main" id="{CE9D2A83-CD8E-43DF-912E-2C175C29563F}"/>
              </a:ext>
            </a:extLst>
          </p:cNvPr>
          <p:cNvSpPr>
            <a:spLocks noGrp="1"/>
          </p:cNvSpPr>
          <p:nvPr>
            <p:ph type="title"/>
          </p:nvPr>
        </p:nvSpPr>
        <p:spPr>
          <a:xfrm>
            <a:off x="665610" y="260714"/>
            <a:ext cx="7476678" cy="1018811"/>
          </a:xfrm>
        </p:spPr>
        <p:txBody>
          <a:bodyPr>
            <a:normAutofit fontScale="90000"/>
          </a:bodyPr>
          <a:lstStyle/>
          <a:p>
            <a:r>
              <a:rPr lang="en-US" dirty="0">
                <a:solidFill>
                  <a:schemeClr val="tx1"/>
                </a:solidFill>
                <a:latin typeface="Amasis MT Pro Black" panose="02040A04050005020304" pitchFamily="18" charset="0"/>
              </a:rPr>
              <a:t>Exercise 6 - Cross Site Request Forgery (CSRF)</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A653B82-294B-4190-B234-F74B23EE1772}"/>
              </a:ext>
            </a:extLst>
          </p:cNvPr>
          <p:cNvSpPr>
            <a:spLocks noGrp="1"/>
          </p:cNvSpPr>
          <p:nvPr>
            <p:ph sz="quarter" idx="13"/>
          </p:nvPr>
        </p:nvSpPr>
        <p:spPr>
          <a:xfrm>
            <a:off x="665610" y="1651000"/>
            <a:ext cx="7477125" cy="3759200"/>
          </a:xfrm>
        </p:spPr>
        <p:txBody>
          <a:bodyPr/>
          <a:lstStyle/>
          <a:p>
            <a:pPr marL="457200" indent="-457200">
              <a:buFont typeface="+mj-lt"/>
              <a:buAutoNum type="alphaLcParenR"/>
            </a:pPr>
            <a:r>
              <a:rPr lang="en-US" sz="2000" dirty="0">
                <a:latin typeface="Amasis MT Pro" panose="02040504050005020304" pitchFamily="18" charset="0"/>
              </a:rPr>
              <a:t>Check that all the webforms are using the </a:t>
            </a:r>
            <a:r>
              <a:rPr lang="en-US" sz="2000" b="1" dirty="0" err="1">
                <a:latin typeface="Amasis MT Pro" panose="02040504050005020304" pitchFamily="18" charset="0"/>
              </a:rPr>
              <a:t>th:action</a:t>
            </a:r>
            <a:r>
              <a:rPr lang="en-US" sz="2000" b="1" dirty="0">
                <a:latin typeface="Amasis MT Pro" panose="02040504050005020304" pitchFamily="18" charset="0"/>
              </a:rPr>
              <a:t> </a:t>
            </a:r>
            <a:r>
              <a:rPr lang="en-US" sz="2000" dirty="0">
                <a:latin typeface="Amasis MT Pro" panose="02040504050005020304" pitchFamily="18" charset="0"/>
              </a:rPr>
              <a:t>attribute:</a:t>
            </a:r>
          </a:p>
          <a:p>
            <a:pPr lvl="1"/>
            <a:r>
              <a:rPr lang="en-US" sz="1800" dirty="0">
                <a:latin typeface="Amasis MT Pro" panose="02040504050005020304" pitchFamily="18" charset="0"/>
              </a:rPr>
              <a:t>add_item.html</a:t>
            </a:r>
          </a:p>
          <a:p>
            <a:pPr lvl="1"/>
            <a:r>
              <a:rPr lang="en-US" sz="1800" dirty="0">
                <a:latin typeface="Amasis MT Pro" panose="02040504050005020304" pitchFamily="18" charset="0"/>
              </a:rPr>
              <a:t>add_category.html</a:t>
            </a:r>
          </a:p>
          <a:p>
            <a:pPr lvl="1"/>
            <a:r>
              <a:rPr lang="en-US" sz="1800" dirty="0">
                <a:latin typeface="Amasis MT Pro" panose="02040504050005020304" pitchFamily="18" charset="0"/>
              </a:rPr>
              <a:t>add_member.html</a:t>
            </a:r>
          </a:p>
          <a:p>
            <a:pPr lvl="1"/>
            <a:r>
              <a:rPr lang="en-US" sz="1800" dirty="0">
                <a:latin typeface="Amasis MT Pro" panose="02040504050005020304" pitchFamily="18" charset="0"/>
              </a:rPr>
              <a:t>edit_item.html</a:t>
            </a:r>
          </a:p>
          <a:p>
            <a:pPr lvl="1"/>
            <a:r>
              <a:rPr lang="en-US" sz="1800" dirty="0">
                <a:latin typeface="Amasis MT Pro" panose="02040504050005020304" pitchFamily="18" charset="0"/>
              </a:rPr>
              <a:t>edit _category.html</a:t>
            </a:r>
          </a:p>
          <a:p>
            <a:pPr lvl="1"/>
            <a:r>
              <a:rPr lang="en-US" sz="1800" dirty="0">
                <a:latin typeface="Amasis MT Pro" panose="02040504050005020304" pitchFamily="18" charset="0"/>
              </a:rPr>
              <a:t>edit _member.html</a:t>
            </a:r>
          </a:p>
          <a:p>
            <a:pPr marL="800100" lvl="1" indent="-342900">
              <a:buFont typeface="+mj-lt"/>
              <a:buAutoNum type="alphaLcParenR"/>
            </a:pPr>
            <a:endParaRPr lang="en-SG" sz="1800" dirty="0">
              <a:latin typeface="Amasis MT Pro" panose="02040504050005020304" pitchFamily="18" charset="0"/>
            </a:endParaRPr>
          </a:p>
          <a:p>
            <a:pPr marL="457200" indent="-457200">
              <a:buFont typeface="+mj-lt"/>
              <a:buAutoNum type="alphaLcParenR"/>
            </a:pPr>
            <a:r>
              <a:rPr lang="en-US" sz="2000" dirty="0">
                <a:latin typeface="Amasis MT Pro" panose="02040504050005020304" pitchFamily="18" charset="0"/>
              </a:rPr>
              <a:t>If the </a:t>
            </a:r>
            <a:r>
              <a:rPr lang="en-US" sz="2000" b="1" dirty="0" err="1">
                <a:latin typeface="Amasis MT Pro" panose="02040504050005020304" pitchFamily="18" charset="0"/>
              </a:rPr>
              <a:t>th:action</a:t>
            </a:r>
            <a:r>
              <a:rPr lang="en-US" sz="2000" b="1" dirty="0">
                <a:latin typeface="Amasis MT Pro" panose="02040504050005020304" pitchFamily="18" charset="0"/>
              </a:rPr>
              <a:t> </a:t>
            </a:r>
            <a:r>
              <a:rPr lang="en-US" sz="2000" dirty="0">
                <a:latin typeface="Amasis MT Pro" panose="02040504050005020304" pitchFamily="18" charset="0"/>
              </a:rPr>
              <a:t>attribute is not used, modify the code to use </a:t>
            </a:r>
            <a:r>
              <a:rPr lang="en-US" sz="2000" b="1" dirty="0" err="1">
                <a:latin typeface="Amasis MT Pro" panose="02040504050005020304" pitchFamily="18" charset="0"/>
              </a:rPr>
              <a:t>th:action</a:t>
            </a:r>
            <a:r>
              <a:rPr lang="en-US" sz="2000" dirty="0">
                <a:latin typeface="Amasis MT Pro" panose="02040504050005020304" pitchFamily="18" charset="0"/>
              </a:rPr>
              <a:t>. </a:t>
            </a:r>
          </a:p>
          <a:p>
            <a:pPr lvl="1"/>
            <a:r>
              <a:rPr lang="en-US" sz="1600" dirty="0">
                <a:latin typeface="Amasis MT Pro" panose="02040504050005020304" pitchFamily="18" charset="0"/>
              </a:rPr>
              <a:t>An example is shown below: </a:t>
            </a:r>
            <a:endParaRPr lang="en-SG" sz="1600" dirty="0">
              <a:latin typeface="Amasis MT Pro" panose="02040504050005020304" pitchFamily="18" charset="0"/>
            </a:endParaRPr>
          </a:p>
        </p:txBody>
      </p:sp>
      <p:pic>
        <p:nvPicPr>
          <p:cNvPr id="5" name="Picture 4">
            <a:extLst>
              <a:ext uri="{FF2B5EF4-FFF2-40B4-BE49-F238E27FC236}">
                <a16:creationId xmlns:a16="http://schemas.microsoft.com/office/drawing/2014/main" id="{410CC042-01DD-468A-B17B-30249978B86C}"/>
              </a:ext>
            </a:extLst>
          </p:cNvPr>
          <p:cNvPicPr>
            <a:picLocks noChangeAspect="1"/>
          </p:cNvPicPr>
          <p:nvPr/>
        </p:nvPicPr>
        <p:blipFill rotWithShape="1">
          <a:blip r:embed="rId3"/>
          <a:srcRect t="46497" b="43331"/>
          <a:stretch/>
        </p:blipFill>
        <p:spPr>
          <a:xfrm>
            <a:off x="866422" y="5410200"/>
            <a:ext cx="7411156" cy="371475"/>
          </a:xfrm>
          <a:prstGeom prst="rect">
            <a:avLst/>
          </a:prstGeom>
        </p:spPr>
      </p:pic>
      <p:sp>
        <p:nvSpPr>
          <p:cNvPr id="6" name="Rectangle 5">
            <a:extLst>
              <a:ext uri="{FF2B5EF4-FFF2-40B4-BE49-F238E27FC236}">
                <a16:creationId xmlns:a16="http://schemas.microsoft.com/office/drawing/2014/main" id="{CDDB7266-B5BB-4AB2-B2F9-4AB52244BB3F}"/>
              </a:ext>
            </a:extLst>
          </p:cNvPr>
          <p:cNvSpPr/>
          <p:nvPr/>
        </p:nvSpPr>
        <p:spPr>
          <a:xfrm>
            <a:off x="3461376" y="5553076"/>
            <a:ext cx="1819275" cy="2476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55809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B02D54-27EE-4ADA-B44D-C8005A6479DB}"/>
              </a:ext>
            </a:extLst>
          </p:cNvPr>
          <p:cNvSpPr>
            <a:spLocks noGrp="1"/>
          </p:cNvSpPr>
          <p:nvPr>
            <p:ph type="sldNum" sz="quarter" idx="12"/>
          </p:nvPr>
        </p:nvSpPr>
        <p:spPr/>
        <p:txBody>
          <a:bodyPr/>
          <a:lstStyle/>
          <a:p>
            <a:fld id="{6767FADE-2612-3649-B495-F644A23F288B}" type="slidenum">
              <a:rPr lang="en-US" smtClean="0"/>
              <a:pPr/>
              <a:t>67</a:t>
            </a:fld>
            <a:endParaRPr lang="en-US"/>
          </a:p>
        </p:txBody>
      </p:sp>
      <p:sp>
        <p:nvSpPr>
          <p:cNvPr id="3" name="Title 2">
            <a:extLst>
              <a:ext uri="{FF2B5EF4-FFF2-40B4-BE49-F238E27FC236}">
                <a16:creationId xmlns:a16="http://schemas.microsoft.com/office/drawing/2014/main" id="{E1D5C5C8-88AD-4F24-83AB-A854C6352FF9}"/>
              </a:ext>
            </a:extLst>
          </p:cNvPr>
          <p:cNvSpPr>
            <a:spLocks noGrp="1"/>
          </p:cNvSpPr>
          <p:nvPr>
            <p:ph type="title"/>
          </p:nvPr>
        </p:nvSpPr>
        <p:spPr>
          <a:xfrm>
            <a:off x="665163" y="276530"/>
            <a:ext cx="7523784" cy="935582"/>
          </a:xfrm>
        </p:spPr>
        <p:txBody>
          <a:bodyPr>
            <a:normAutofit fontScale="90000"/>
          </a:bodyPr>
          <a:lstStyle/>
          <a:p>
            <a:r>
              <a:rPr lang="en-US" dirty="0">
                <a:solidFill>
                  <a:schemeClr val="tx1"/>
                </a:solidFill>
                <a:latin typeface="Amasis MT Pro Black" panose="02040A04050005020304" pitchFamily="18" charset="0"/>
              </a:rPr>
              <a:t>Exercise 6 - Cross Site Request Forgery (CSRF)</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B875C73-2030-4456-9219-10A310F56690}"/>
              </a:ext>
            </a:extLst>
          </p:cNvPr>
          <p:cNvSpPr>
            <a:spLocks noGrp="1"/>
          </p:cNvSpPr>
          <p:nvPr>
            <p:ph sz="quarter" idx="13"/>
          </p:nvPr>
        </p:nvSpPr>
        <p:spPr>
          <a:xfrm>
            <a:off x="665163" y="1651000"/>
            <a:ext cx="3906837" cy="3759200"/>
          </a:xfrm>
        </p:spPr>
        <p:txBody>
          <a:bodyPr/>
          <a:lstStyle/>
          <a:p>
            <a:pPr>
              <a:buFont typeface="+mj-lt"/>
              <a:buAutoNum type="alphaLcParenR" startAt="3"/>
            </a:pPr>
            <a:r>
              <a:rPr lang="en-US" sz="1800" dirty="0">
                <a:latin typeface="Amasis MT Pro" panose="02040504050005020304" pitchFamily="18" charset="0"/>
              </a:rPr>
              <a:t>In the inspector, edit the CSRF token generated and replace it with “123”.</a:t>
            </a:r>
          </a:p>
          <a:p>
            <a:pPr>
              <a:buFont typeface="+mj-lt"/>
              <a:buAutoNum type="alphaLcParenR" startAt="3"/>
            </a:pPr>
            <a:r>
              <a:rPr lang="en-US" sz="1800" dirty="0">
                <a:latin typeface="Amasis MT Pro" panose="02040504050005020304" pitchFamily="18" charset="0"/>
              </a:rPr>
              <a:t>Attempt to login as </a:t>
            </a:r>
            <a:r>
              <a:rPr lang="en-US" sz="1800" dirty="0" err="1">
                <a:latin typeface="Amasis MT Pro" panose="02040504050005020304" pitchFamily="18" charset="0"/>
              </a:rPr>
              <a:t>billy</a:t>
            </a:r>
            <a:r>
              <a:rPr lang="en-US" sz="1800" dirty="0">
                <a:latin typeface="Amasis MT Pro" panose="02040504050005020304" pitchFamily="18" charset="0"/>
              </a:rPr>
              <a:t>.</a:t>
            </a:r>
          </a:p>
          <a:p>
            <a:pPr>
              <a:buFont typeface="+mj-lt"/>
              <a:buAutoNum type="alphaLcParenR" startAt="3"/>
            </a:pPr>
            <a:r>
              <a:rPr lang="en-US" sz="1800" dirty="0">
                <a:latin typeface="Amasis MT Pro" panose="02040504050005020304" pitchFamily="18" charset="0"/>
              </a:rPr>
              <a:t>Refresh the page and attempt to login as </a:t>
            </a:r>
            <a:r>
              <a:rPr lang="en-US" sz="1800" dirty="0" err="1">
                <a:latin typeface="Amasis MT Pro" panose="02040504050005020304" pitchFamily="18" charset="0"/>
              </a:rPr>
              <a:t>billy</a:t>
            </a:r>
            <a:r>
              <a:rPr lang="en-US" sz="1800" dirty="0">
                <a:latin typeface="Amasis MT Pro" panose="02040504050005020304" pitchFamily="18" charset="0"/>
              </a:rPr>
              <a:t> again.</a:t>
            </a:r>
          </a:p>
          <a:p>
            <a:pPr>
              <a:buFont typeface="+mj-lt"/>
              <a:buAutoNum type="alphaLcParenR" startAt="3"/>
            </a:pPr>
            <a:r>
              <a:rPr lang="en-US" sz="1800" dirty="0">
                <a:latin typeface="Amasis MT Pro" panose="02040504050005020304" pitchFamily="18" charset="0"/>
              </a:rPr>
              <a:t>Write down your observations.</a:t>
            </a:r>
            <a:endParaRPr lang="en-SG" sz="1800" dirty="0">
              <a:latin typeface="Amasis MT Pro" panose="02040504050005020304" pitchFamily="18" charset="0"/>
            </a:endParaRPr>
          </a:p>
        </p:txBody>
      </p:sp>
      <p:pic>
        <p:nvPicPr>
          <p:cNvPr id="6" name="Picture 5">
            <a:extLst>
              <a:ext uri="{FF2B5EF4-FFF2-40B4-BE49-F238E27FC236}">
                <a16:creationId xmlns:a16="http://schemas.microsoft.com/office/drawing/2014/main" id="{DDBCF1A8-A4C8-4A1A-9728-DB39C134EA59}"/>
              </a:ext>
            </a:extLst>
          </p:cNvPr>
          <p:cNvPicPr>
            <a:picLocks noChangeAspect="1"/>
          </p:cNvPicPr>
          <p:nvPr/>
        </p:nvPicPr>
        <p:blipFill>
          <a:blip r:embed="rId3"/>
          <a:stretch>
            <a:fillRect/>
          </a:stretch>
        </p:blipFill>
        <p:spPr>
          <a:xfrm>
            <a:off x="4706754" y="1938257"/>
            <a:ext cx="4021108" cy="3471943"/>
          </a:xfrm>
          <a:prstGeom prst="rect">
            <a:avLst/>
          </a:prstGeom>
          <a:ln>
            <a:solidFill>
              <a:schemeClr val="tx1"/>
            </a:solidFill>
          </a:ln>
        </p:spPr>
      </p:pic>
      <p:sp>
        <p:nvSpPr>
          <p:cNvPr id="7" name="Rectangle 6">
            <a:extLst>
              <a:ext uri="{FF2B5EF4-FFF2-40B4-BE49-F238E27FC236}">
                <a16:creationId xmlns:a16="http://schemas.microsoft.com/office/drawing/2014/main" id="{E61CFB64-44CF-41FA-9553-94C57369DD68}"/>
              </a:ext>
            </a:extLst>
          </p:cNvPr>
          <p:cNvSpPr/>
          <p:nvPr/>
        </p:nvSpPr>
        <p:spPr>
          <a:xfrm>
            <a:off x="4985887" y="5091764"/>
            <a:ext cx="2926080" cy="15400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CF74DF81-CCD2-4F07-83EB-FC80AB15E018}"/>
              </a:ext>
            </a:extLst>
          </p:cNvPr>
          <p:cNvPicPr>
            <a:picLocks noChangeAspect="1"/>
          </p:cNvPicPr>
          <p:nvPr/>
        </p:nvPicPr>
        <p:blipFill>
          <a:blip r:embed="rId4"/>
          <a:stretch>
            <a:fillRect/>
          </a:stretch>
        </p:blipFill>
        <p:spPr>
          <a:xfrm>
            <a:off x="8188947" y="165826"/>
            <a:ext cx="745961" cy="794367"/>
          </a:xfrm>
          <a:prstGeom prst="rect">
            <a:avLst/>
          </a:prstGeom>
        </p:spPr>
      </p:pic>
    </p:spTree>
    <p:extLst>
      <p:ext uri="{BB962C8B-B14F-4D97-AF65-F5344CB8AC3E}">
        <p14:creationId xmlns:p14="http://schemas.microsoft.com/office/powerpoint/2010/main" val="2725512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B02D54-27EE-4ADA-B44D-C8005A6479DB}"/>
              </a:ext>
            </a:extLst>
          </p:cNvPr>
          <p:cNvSpPr>
            <a:spLocks noGrp="1"/>
          </p:cNvSpPr>
          <p:nvPr>
            <p:ph type="sldNum" sz="quarter" idx="12"/>
          </p:nvPr>
        </p:nvSpPr>
        <p:spPr/>
        <p:txBody>
          <a:bodyPr/>
          <a:lstStyle/>
          <a:p>
            <a:fld id="{6767FADE-2612-3649-B495-F644A23F288B}" type="slidenum">
              <a:rPr lang="en-US" smtClean="0"/>
              <a:pPr/>
              <a:t>68</a:t>
            </a:fld>
            <a:endParaRPr lang="en-US"/>
          </a:p>
        </p:txBody>
      </p:sp>
      <p:sp>
        <p:nvSpPr>
          <p:cNvPr id="3" name="Title 2">
            <a:extLst>
              <a:ext uri="{FF2B5EF4-FFF2-40B4-BE49-F238E27FC236}">
                <a16:creationId xmlns:a16="http://schemas.microsoft.com/office/drawing/2014/main" id="{E1D5C5C8-88AD-4F24-83AB-A854C6352FF9}"/>
              </a:ext>
            </a:extLst>
          </p:cNvPr>
          <p:cNvSpPr>
            <a:spLocks noGrp="1"/>
          </p:cNvSpPr>
          <p:nvPr>
            <p:ph type="title"/>
          </p:nvPr>
        </p:nvSpPr>
        <p:spPr>
          <a:xfrm>
            <a:off x="665609" y="207551"/>
            <a:ext cx="7523337" cy="972663"/>
          </a:xfrm>
        </p:spPr>
        <p:txBody>
          <a:bodyPr>
            <a:normAutofit fontScale="90000"/>
          </a:bodyPr>
          <a:lstStyle/>
          <a:p>
            <a:r>
              <a:rPr lang="en-US" dirty="0">
                <a:solidFill>
                  <a:schemeClr val="tx1"/>
                </a:solidFill>
                <a:latin typeface="Amasis MT Pro Black" panose="02040A04050005020304" pitchFamily="18" charset="0"/>
              </a:rPr>
              <a:t>Exercise 6 - Cross Site Request Forgery (CSRF)</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EB875C73-2030-4456-9219-10A310F56690}"/>
              </a:ext>
            </a:extLst>
          </p:cNvPr>
          <p:cNvSpPr>
            <a:spLocks noGrp="1"/>
          </p:cNvSpPr>
          <p:nvPr>
            <p:ph sz="quarter" idx="13"/>
          </p:nvPr>
        </p:nvSpPr>
        <p:spPr>
          <a:xfrm>
            <a:off x="665163" y="1736060"/>
            <a:ext cx="3906837" cy="3759200"/>
          </a:xfrm>
        </p:spPr>
        <p:txBody>
          <a:bodyPr/>
          <a:lstStyle/>
          <a:p>
            <a:pPr>
              <a:buFont typeface="+mj-lt"/>
              <a:buAutoNum type="alphaLcParenR" startAt="3"/>
            </a:pPr>
            <a:r>
              <a:rPr lang="en-US" sz="1800" dirty="0">
                <a:latin typeface="Amasis MT Pro" panose="02040504050005020304" pitchFamily="18" charset="0"/>
              </a:rPr>
              <a:t>In the inspector, edit the CSRF token generated and replace it with “123”.</a:t>
            </a:r>
          </a:p>
          <a:p>
            <a:pPr>
              <a:buFont typeface="+mj-lt"/>
              <a:buAutoNum type="alphaLcParenR" startAt="3"/>
            </a:pPr>
            <a:r>
              <a:rPr lang="en-US" sz="1800" dirty="0">
                <a:latin typeface="Amasis MT Pro" panose="02040504050005020304" pitchFamily="18" charset="0"/>
              </a:rPr>
              <a:t>Attempt to login as </a:t>
            </a:r>
            <a:r>
              <a:rPr lang="en-US" sz="1800" dirty="0" err="1">
                <a:latin typeface="Amasis MT Pro" panose="02040504050005020304" pitchFamily="18" charset="0"/>
              </a:rPr>
              <a:t>billy</a:t>
            </a:r>
            <a:r>
              <a:rPr lang="en-US" sz="1800" dirty="0">
                <a:latin typeface="Amasis MT Pro" panose="02040504050005020304" pitchFamily="18" charset="0"/>
              </a:rPr>
              <a:t>.</a:t>
            </a:r>
          </a:p>
          <a:p>
            <a:pPr>
              <a:buFont typeface="+mj-lt"/>
              <a:buAutoNum type="alphaLcParenR" startAt="3"/>
            </a:pPr>
            <a:r>
              <a:rPr lang="en-US" sz="1800" dirty="0">
                <a:latin typeface="Amasis MT Pro" panose="02040504050005020304" pitchFamily="18" charset="0"/>
              </a:rPr>
              <a:t>Refresh the page and attempt to login as </a:t>
            </a:r>
            <a:r>
              <a:rPr lang="en-US" sz="1800" dirty="0" err="1">
                <a:latin typeface="Amasis MT Pro" panose="02040504050005020304" pitchFamily="18" charset="0"/>
              </a:rPr>
              <a:t>billy</a:t>
            </a:r>
            <a:r>
              <a:rPr lang="en-US" sz="1800" dirty="0">
                <a:latin typeface="Amasis MT Pro" panose="02040504050005020304" pitchFamily="18" charset="0"/>
              </a:rPr>
              <a:t> again.</a:t>
            </a:r>
          </a:p>
          <a:p>
            <a:pPr>
              <a:buFont typeface="+mj-lt"/>
              <a:buAutoNum type="alphaLcParenR" startAt="3"/>
            </a:pPr>
            <a:r>
              <a:rPr lang="en-US" sz="1800" dirty="0">
                <a:latin typeface="Amasis MT Pro" panose="02040504050005020304" pitchFamily="18" charset="0"/>
              </a:rPr>
              <a:t>Write down your observations.</a:t>
            </a:r>
            <a:endParaRPr lang="en-SG" sz="1800" dirty="0">
              <a:latin typeface="Amasis MT Pro" panose="02040504050005020304" pitchFamily="18" charset="0"/>
            </a:endParaRPr>
          </a:p>
          <a:p>
            <a:pPr lvl="1"/>
            <a:r>
              <a:rPr lang="en-US" sz="1400" dirty="0">
                <a:solidFill>
                  <a:srgbClr val="0070C0"/>
                </a:solidFill>
                <a:latin typeface="Amasis MT Pro" panose="02040504050005020304" pitchFamily="18" charset="0"/>
              </a:rPr>
              <a:t>A</a:t>
            </a:r>
            <a:r>
              <a:rPr lang="en-SG" sz="1400" dirty="0" err="1">
                <a:solidFill>
                  <a:srgbClr val="0070C0"/>
                </a:solidFill>
                <a:latin typeface="Amasis MT Pro" panose="02040504050005020304" pitchFamily="18" charset="0"/>
              </a:rPr>
              <a:t>fter</a:t>
            </a:r>
            <a:r>
              <a:rPr lang="en-SG" sz="1400" dirty="0">
                <a:solidFill>
                  <a:srgbClr val="0070C0"/>
                </a:solidFill>
                <a:latin typeface="Amasis MT Pro" panose="02040504050005020304" pitchFamily="18" charset="0"/>
              </a:rPr>
              <a:t> editing the CSRF token, we are not able to login despite using the correct username and password. Once the page is refreshed with a valid </a:t>
            </a:r>
            <a:r>
              <a:rPr lang="en-SG" sz="1400" dirty="0" err="1">
                <a:solidFill>
                  <a:srgbClr val="0070C0"/>
                </a:solidFill>
                <a:latin typeface="Amasis MT Pro" panose="02040504050005020304" pitchFamily="18" charset="0"/>
              </a:rPr>
              <a:t>csrf</a:t>
            </a:r>
            <a:r>
              <a:rPr lang="en-SG" sz="1400" dirty="0">
                <a:solidFill>
                  <a:srgbClr val="0070C0"/>
                </a:solidFill>
                <a:latin typeface="Amasis MT Pro" panose="02040504050005020304" pitchFamily="18" charset="0"/>
              </a:rPr>
              <a:t> token, we are able to login again.</a:t>
            </a:r>
            <a:endParaRPr lang="en-US" sz="1400" dirty="0">
              <a:solidFill>
                <a:srgbClr val="0070C0"/>
              </a:solidFill>
              <a:latin typeface="Amasis MT Pro" panose="02040504050005020304" pitchFamily="18" charset="0"/>
            </a:endParaRPr>
          </a:p>
        </p:txBody>
      </p:sp>
      <p:pic>
        <p:nvPicPr>
          <p:cNvPr id="6" name="Picture 5">
            <a:extLst>
              <a:ext uri="{FF2B5EF4-FFF2-40B4-BE49-F238E27FC236}">
                <a16:creationId xmlns:a16="http://schemas.microsoft.com/office/drawing/2014/main" id="{DDBCF1A8-A4C8-4A1A-9728-DB39C134EA59}"/>
              </a:ext>
            </a:extLst>
          </p:cNvPr>
          <p:cNvPicPr>
            <a:picLocks noChangeAspect="1"/>
          </p:cNvPicPr>
          <p:nvPr/>
        </p:nvPicPr>
        <p:blipFill>
          <a:blip r:embed="rId3"/>
          <a:stretch>
            <a:fillRect/>
          </a:stretch>
        </p:blipFill>
        <p:spPr>
          <a:xfrm>
            <a:off x="4706754" y="1938257"/>
            <a:ext cx="4021108" cy="3471943"/>
          </a:xfrm>
          <a:prstGeom prst="rect">
            <a:avLst/>
          </a:prstGeom>
          <a:ln>
            <a:solidFill>
              <a:schemeClr val="tx1"/>
            </a:solidFill>
          </a:ln>
        </p:spPr>
      </p:pic>
      <p:sp>
        <p:nvSpPr>
          <p:cNvPr id="7" name="Rectangle 6">
            <a:extLst>
              <a:ext uri="{FF2B5EF4-FFF2-40B4-BE49-F238E27FC236}">
                <a16:creationId xmlns:a16="http://schemas.microsoft.com/office/drawing/2014/main" id="{E61CFB64-44CF-41FA-9553-94C57369DD68}"/>
              </a:ext>
            </a:extLst>
          </p:cNvPr>
          <p:cNvSpPr/>
          <p:nvPr/>
        </p:nvSpPr>
        <p:spPr>
          <a:xfrm>
            <a:off x="4985887" y="5091764"/>
            <a:ext cx="2926080" cy="15400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CF74DF81-CCD2-4F07-83EB-FC80AB15E018}"/>
              </a:ext>
            </a:extLst>
          </p:cNvPr>
          <p:cNvPicPr>
            <a:picLocks noChangeAspect="1"/>
          </p:cNvPicPr>
          <p:nvPr/>
        </p:nvPicPr>
        <p:blipFill>
          <a:blip r:embed="rId4"/>
          <a:stretch>
            <a:fillRect/>
          </a:stretch>
        </p:blipFill>
        <p:spPr>
          <a:xfrm>
            <a:off x="8188947" y="165826"/>
            <a:ext cx="745961" cy="794367"/>
          </a:xfrm>
          <a:prstGeom prst="rect">
            <a:avLst/>
          </a:prstGeom>
        </p:spPr>
      </p:pic>
    </p:spTree>
    <p:extLst>
      <p:ext uri="{BB962C8B-B14F-4D97-AF65-F5344CB8AC3E}">
        <p14:creationId xmlns:p14="http://schemas.microsoft.com/office/powerpoint/2010/main" val="9640417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464F60-1C98-4A45-A039-728CA240837F}"/>
              </a:ext>
            </a:extLst>
          </p:cNvPr>
          <p:cNvSpPr>
            <a:spLocks noGrp="1"/>
          </p:cNvSpPr>
          <p:nvPr>
            <p:ph type="sldNum" sz="quarter" idx="12"/>
          </p:nvPr>
        </p:nvSpPr>
        <p:spPr/>
        <p:txBody>
          <a:bodyPr/>
          <a:lstStyle/>
          <a:p>
            <a:fld id="{6767FADE-2612-3649-B495-F644A23F288B}" type="slidenum">
              <a:rPr lang="en-US" smtClean="0"/>
              <a:pPr/>
              <a:t>69</a:t>
            </a:fld>
            <a:endParaRPr lang="en-US"/>
          </a:p>
        </p:txBody>
      </p:sp>
      <p:sp>
        <p:nvSpPr>
          <p:cNvPr id="3" name="Title 2">
            <a:extLst>
              <a:ext uri="{FF2B5EF4-FFF2-40B4-BE49-F238E27FC236}">
                <a16:creationId xmlns:a16="http://schemas.microsoft.com/office/drawing/2014/main" id="{A272F73E-AC40-419D-BFE6-0F810BED4C7E}"/>
              </a:ext>
            </a:extLst>
          </p:cNvPr>
          <p:cNvSpPr>
            <a:spLocks noGrp="1"/>
          </p:cNvSpPr>
          <p:nvPr>
            <p:ph type="title"/>
          </p:nvPr>
        </p:nvSpPr>
        <p:spPr>
          <a:xfrm>
            <a:off x="665609" y="260714"/>
            <a:ext cx="7276911" cy="983295"/>
          </a:xfrm>
        </p:spPr>
        <p:txBody>
          <a:bodyPr>
            <a:normAutofit/>
          </a:bodyPr>
          <a:lstStyle/>
          <a:p>
            <a:r>
              <a:rPr lang="en-US" dirty="0">
                <a:solidFill>
                  <a:schemeClr val="tx1"/>
                </a:solidFill>
                <a:latin typeface="Amasis MT Pro Black" panose="02040A04050005020304" pitchFamily="18" charset="0"/>
              </a:rPr>
              <a:t>Exercise 7 – Member roles access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15ADCF0-BAF0-4C6D-90BC-1235A5AE32E6}"/>
              </a:ext>
            </a:extLst>
          </p:cNvPr>
          <p:cNvSpPr>
            <a:spLocks noGrp="1"/>
          </p:cNvSpPr>
          <p:nvPr>
            <p:ph sz="quarter" idx="13"/>
          </p:nvPr>
        </p:nvSpPr>
        <p:spPr/>
        <p:txBody>
          <a:bodyPr/>
          <a:lstStyle/>
          <a:p>
            <a:pPr marL="457200" indent="-457200">
              <a:buFont typeface="+mj-lt"/>
              <a:buAutoNum type="alphaLcParenR" startAt="7"/>
            </a:pPr>
            <a:r>
              <a:rPr lang="en-US" dirty="0">
                <a:latin typeface="Amasis MT Pro" panose="02040504050005020304" pitchFamily="18" charset="0"/>
              </a:rPr>
              <a:t>Test your website by logging in as </a:t>
            </a:r>
            <a:r>
              <a:rPr lang="en-US" dirty="0" err="1">
                <a:latin typeface="Amasis MT Pro" panose="02040504050005020304" pitchFamily="18" charset="0"/>
              </a:rPr>
              <a:t>billy</a:t>
            </a:r>
            <a:r>
              <a:rPr lang="en-US" dirty="0">
                <a:latin typeface="Amasis MT Pro" panose="02040504050005020304" pitchFamily="18" charset="0"/>
              </a:rPr>
              <a:t>(USER) and admin(ADMIN) to check that the web pages are restricted as expected.</a:t>
            </a:r>
            <a:endParaRPr lang="en-SG" dirty="0">
              <a:latin typeface="Amasis MT Pro" panose="02040504050005020304" pitchFamily="18" charset="0"/>
            </a:endParaRPr>
          </a:p>
        </p:txBody>
      </p:sp>
      <p:graphicFrame>
        <p:nvGraphicFramePr>
          <p:cNvPr id="5" name="Table 4">
            <a:extLst>
              <a:ext uri="{FF2B5EF4-FFF2-40B4-BE49-F238E27FC236}">
                <a16:creationId xmlns:a16="http://schemas.microsoft.com/office/drawing/2014/main" id="{AEFA3B15-DFA1-46F5-BB03-7CBAB834BEF6}"/>
              </a:ext>
            </a:extLst>
          </p:cNvPr>
          <p:cNvGraphicFramePr>
            <a:graphicFrameLocks noGrp="1"/>
          </p:cNvGraphicFramePr>
          <p:nvPr/>
        </p:nvGraphicFramePr>
        <p:xfrm>
          <a:off x="1355725" y="3224865"/>
          <a:ext cx="6096000" cy="1982135"/>
        </p:xfrm>
        <a:graphic>
          <a:graphicData uri="http://schemas.openxmlformats.org/drawingml/2006/table">
            <a:tbl>
              <a:tblPr firstRow="1" bandRow="1">
                <a:tableStyleId>{5940675A-B579-460E-94D1-54222C63F5DA}</a:tableStyleId>
              </a:tblPr>
              <a:tblGrid>
                <a:gridCol w="2008472">
                  <a:extLst>
                    <a:ext uri="{9D8B030D-6E8A-4147-A177-3AD203B41FA5}">
                      <a16:colId xmlns:a16="http://schemas.microsoft.com/office/drawing/2014/main" val="4223330683"/>
                    </a:ext>
                  </a:extLst>
                </a:gridCol>
                <a:gridCol w="4087528">
                  <a:extLst>
                    <a:ext uri="{9D8B030D-6E8A-4147-A177-3AD203B41FA5}">
                      <a16:colId xmlns:a16="http://schemas.microsoft.com/office/drawing/2014/main" val="3693256580"/>
                    </a:ext>
                  </a:extLst>
                </a:gridCol>
              </a:tblGrid>
              <a:tr h="135152">
                <a:tc>
                  <a:txBody>
                    <a:bodyPr/>
                    <a:lstStyle/>
                    <a:p>
                      <a:pPr algn="ctr"/>
                      <a:r>
                        <a:rPr lang="en-US" sz="1200" b="1" dirty="0"/>
                        <a:t>Role</a:t>
                      </a:r>
                      <a:endParaRPr lang="en-SG" sz="1200" b="1" dirty="0"/>
                    </a:p>
                  </a:txBody>
                  <a:tcPr/>
                </a:tc>
                <a:tc>
                  <a:txBody>
                    <a:bodyPr/>
                    <a:lstStyle/>
                    <a:p>
                      <a:pPr algn="ctr"/>
                      <a:r>
                        <a:rPr lang="en-US" sz="1200" b="1" dirty="0"/>
                        <a:t>URL</a:t>
                      </a:r>
                      <a:endParaRPr lang="en-SG" sz="1200" b="1" dirty="0"/>
                    </a:p>
                  </a:txBody>
                  <a:tcPr/>
                </a:tc>
                <a:extLst>
                  <a:ext uri="{0D108BD9-81ED-4DB2-BD59-A6C34878D82A}">
                    <a16:rowId xmlns:a16="http://schemas.microsoft.com/office/drawing/2014/main" val="310111976"/>
                  </a:ext>
                </a:extLst>
              </a:tr>
              <a:tr h="823201">
                <a:tc>
                  <a:txBody>
                    <a:bodyPr/>
                    <a:lstStyle/>
                    <a:p>
                      <a:pPr algn="ctr"/>
                      <a:r>
                        <a:rPr lang="en-US" sz="1200" dirty="0"/>
                        <a:t>USER</a:t>
                      </a:r>
                      <a:endParaRPr lang="en-SG" sz="1200" dirty="0"/>
                    </a:p>
                  </a:txBody>
                  <a:tcPr anchor="ctr"/>
                </a:tc>
                <a:tc>
                  <a:txBody>
                    <a:bodyPr/>
                    <a:lstStyle/>
                    <a:p>
                      <a:pPr algn="l"/>
                      <a:r>
                        <a:rPr lang="en-SG" sz="1200" dirty="0">
                          <a:hlinkClick r:id="rId2"/>
                        </a:rPr>
                        <a:t>http://localhost:8080/</a:t>
                      </a:r>
                      <a:endParaRPr lang="en-SG" sz="1200" dirty="0"/>
                    </a:p>
                    <a:p>
                      <a:pPr algn="l"/>
                      <a:r>
                        <a:rPr lang="en-SG" sz="1200" dirty="0">
                          <a:hlinkClick r:id="rId3"/>
                        </a:rPr>
                        <a:t>http://localhost:8080/categories</a:t>
                      </a:r>
                      <a:r>
                        <a:rPr lang="en-SG" sz="1200" dirty="0"/>
                        <a:t> </a:t>
                      </a:r>
                    </a:p>
                    <a:p>
                      <a:pPr algn="l"/>
                      <a:r>
                        <a:rPr lang="en-SG" sz="1200" dirty="0">
                          <a:hlinkClick r:id="rId4"/>
                        </a:rPr>
                        <a:t>http://localhost:8080/items</a:t>
                      </a:r>
                      <a:r>
                        <a:rPr lang="en-SG" sz="12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5"/>
                        </a:rPr>
                        <a:t>http://localhost:8080/items/add</a:t>
                      </a:r>
                      <a:endParaRPr lang="en-SG"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6"/>
                        </a:rPr>
                        <a:t>http://localhost:8080/items/edit/&lt;id</a:t>
                      </a:r>
                      <a:r>
                        <a:rPr lang="en-SG" sz="1200" dirty="0"/>
                        <a:t>&gt;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7"/>
                        </a:rPr>
                        <a:t>http://localhost:8080/items/save</a:t>
                      </a:r>
                      <a:r>
                        <a:rPr lang="en-SG" sz="12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dirty="0">
                          <a:hlinkClick r:id="rId8"/>
                        </a:rPr>
                        <a:t>http://localhost:8080/items/delete/&lt;id</a:t>
                      </a:r>
                      <a:r>
                        <a:rPr lang="en-SG" sz="1200" dirty="0"/>
                        <a:t>&gt; </a:t>
                      </a:r>
                    </a:p>
                  </a:txBody>
                  <a:tcPr/>
                </a:tc>
                <a:extLst>
                  <a:ext uri="{0D108BD9-81ED-4DB2-BD59-A6C34878D82A}">
                    <a16:rowId xmlns:a16="http://schemas.microsoft.com/office/drawing/2014/main" val="2618615283"/>
                  </a:ext>
                </a:extLst>
              </a:tr>
              <a:tr h="336215">
                <a:tc>
                  <a:txBody>
                    <a:bodyPr/>
                    <a:lstStyle/>
                    <a:p>
                      <a:pPr algn="ctr"/>
                      <a:r>
                        <a:rPr lang="en-US" sz="1200" dirty="0"/>
                        <a:t>ADMIN</a:t>
                      </a:r>
                      <a:endParaRPr lang="en-SG" sz="1200" dirty="0"/>
                    </a:p>
                  </a:txBody>
                  <a:tcPr anchor="ctr"/>
                </a:tc>
                <a:tc>
                  <a:txBody>
                    <a:bodyPr/>
                    <a:lstStyle/>
                    <a:p>
                      <a:pPr algn="ctr"/>
                      <a:r>
                        <a:rPr lang="en-SG" sz="1200" dirty="0"/>
                        <a:t>All</a:t>
                      </a:r>
                    </a:p>
                  </a:txBody>
                  <a:tcPr/>
                </a:tc>
                <a:extLst>
                  <a:ext uri="{0D108BD9-81ED-4DB2-BD59-A6C34878D82A}">
                    <a16:rowId xmlns:a16="http://schemas.microsoft.com/office/drawing/2014/main" val="2743363201"/>
                  </a:ext>
                </a:extLst>
              </a:tr>
            </a:tbl>
          </a:graphicData>
        </a:graphic>
      </p:graphicFrame>
    </p:spTree>
    <p:extLst>
      <p:ext uri="{BB962C8B-B14F-4D97-AF65-F5344CB8AC3E}">
        <p14:creationId xmlns:p14="http://schemas.microsoft.com/office/powerpoint/2010/main" val="71749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7</a:t>
            </a:fld>
            <a:endParaRPr lang="en-US"/>
          </a:p>
        </p:txBody>
      </p:sp>
      <p:sp>
        <p:nvSpPr>
          <p:cNvPr id="10" name="Title 2">
            <a:extLst>
              <a:ext uri="{FF2B5EF4-FFF2-40B4-BE49-F238E27FC236}">
                <a16:creationId xmlns:a16="http://schemas.microsoft.com/office/drawing/2014/main" id="{B264F4A7-AC81-4519-A653-BDF3D11289C0}"/>
              </a:ext>
            </a:extLst>
          </p:cNvPr>
          <p:cNvSpPr txBox="1">
            <a:spLocks/>
          </p:cNvSpPr>
          <p:nvPr/>
        </p:nvSpPr>
        <p:spPr>
          <a:xfrm>
            <a:off x="152054" y="310282"/>
            <a:ext cx="7466019" cy="604593"/>
          </a:xfrm>
          <a:prstGeom prst="rect">
            <a:avLst/>
          </a:prstGeom>
        </p:spPr>
        <p:txBody>
          <a:bodyPr>
            <a:normAutofit fontScale="85000" lnSpcReduction="10000"/>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RECALL - REST API – Client Server Model</a:t>
            </a:r>
            <a:endParaRPr lang="en-SG" dirty="0">
              <a:solidFill>
                <a:schemeClr val="tx1"/>
              </a:solidFill>
              <a:latin typeface="Amasis MT Pro Black" panose="02040A04050005020304" pitchFamily="18" charset="0"/>
            </a:endParaRPr>
          </a:p>
        </p:txBody>
      </p:sp>
      <p:pic>
        <p:nvPicPr>
          <p:cNvPr id="6" name="Picture 2" descr="https://upload.wikimedia.org/wikipedia/commons/thumb/c/c9/Client-server-model.svg/1280px-Client-server-model.svg.png">
            <a:extLst>
              <a:ext uri="{FF2B5EF4-FFF2-40B4-BE49-F238E27FC236}">
                <a16:creationId xmlns:a16="http://schemas.microsoft.com/office/drawing/2014/main" id="{FA9F4187-CE99-47BA-89E1-2986A41D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804" y="1354986"/>
            <a:ext cx="4505110" cy="2703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F18DC-E2EE-45CF-9927-2D358AEE7D6E}"/>
              </a:ext>
            </a:extLst>
          </p:cNvPr>
          <p:cNvSpPr txBox="1"/>
          <p:nvPr/>
        </p:nvSpPr>
        <p:spPr>
          <a:xfrm>
            <a:off x="5976257" y="4489519"/>
            <a:ext cx="2950029" cy="1200329"/>
          </a:xfrm>
          <a:prstGeom prst="rect">
            <a:avLst/>
          </a:prstGeom>
          <a:noFill/>
        </p:spPr>
        <p:txBody>
          <a:bodyPr wrap="square" rtlCol="0">
            <a:spAutoFit/>
          </a:bodyPr>
          <a:lstStyle/>
          <a:p>
            <a:r>
              <a:rPr lang="en-US" sz="1200" dirty="0"/>
              <a:t>2. The </a:t>
            </a:r>
            <a:r>
              <a:rPr lang="en-US" sz="1200" b="1" dirty="0"/>
              <a:t>web server </a:t>
            </a:r>
            <a:r>
              <a:rPr lang="en-US" sz="1200" dirty="0"/>
              <a:t>receives the request and passes it to the controller.</a:t>
            </a:r>
          </a:p>
          <a:p>
            <a:r>
              <a:rPr lang="en-US" sz="1200" dirty="0"/>
              <a:t> </a:t>
            </a:r>
          </a:p>
          <a:p>
            <a:endParaRPr lang="en-US" sz="1200" dirty="0"/>
          </a:p>
          <a:p>
            <a:r>
              <a:rPr lang="en-US" sz="1200" dirty="0"/>
              <a:t>3. </a:t>
            </a:r>
            <a:r>
              <a:rPr lang="en-US" sz="1200" b="1" dirty="0"/>
              <a:t>GreetingController.java </a:t>
            </a:r>
            <a:r>
              <a:rPr lang="en-US" sz="1200" dirty="0"/>
              <a:t>processes request and returns response (View)</a:t>
            </a:r>
          </a:p>
        </p:txBody>
      </p:sp>
      <p:sp>
        <p:nvSpPr>
          <p:cNvPr id="7" name="TextBox 6">
            <a:extLst>
              <a:ext uri="{FF2B5EF4-FFF2-40B4-BE49-F238E27FC236}">
                <a16:creationId xmlns:a16="http://schemas.microsoft.com/office/drawing/2014/main" id="{6E5FE2F1-8253-4EB9-AAAA-18CC9D42EF21}"/>
              </a:ext>
            </a:extLst>
          </p:cNvPr>
          <p:cNvSpPr txBox="1"/>
          <p:nvPr/>
        </p:nvSpPr>
        <p:spPr>
          <a:xfrm>
            <a:off x="623787" y="4548941"/>
            <a:ext cx="2228944" cy="276999"/>
          </a:xfrm>
          <a:prstGeom prst="rect">
            <a:avLst/>
          </a:prstGeom>
          <a:noFill/>
        </p:spPr>
        <p:txBody>
          <a:bodyPr wrap="none" rtlCol="0">
            <a:spAutoFit/>
          </a:bodyPr>
          <a:lstStyle/>
          <a:p>
            <a:r>
              <a:rPr lang="en-SG" sz="1200" dirty="0"/>
              <a:t>1. The client makes a request</a:t>
            </a:r>
          </a:p>
        </p:txBody>
      </p:sp>
      <p:sp>
        <p:nvSpPr>
          <p:cNvPr id="8" name="TextBox 7">
            <a:extLst>
              <a:ext uri="{FF2B5EF4-FFF2-40B4-BE49-F238E27FC236}">
                <a16:creationId xmlns:a16="http://schemas.microsoft.com/office/drawing/2014/main" id="{1849F5B3-F080-4748-ACF6-F6BCF6D9D3BE}"/>
              </a:ext>
            </a:extLst>
          </p:cNvPr>
          <p:cNvSpPr txBox="1"/>
          <p:nvPr/>
        </p:nvSpPr>
        <p:spPr>
          <a:xfrm>
            <a:off x="3889443" y="5258753"/>
            <a:ext cx="1165704" cy="461665"/>
          </a:xfrm>
          <a:prstGeom prst="rect">
            <a:avLst/>
          </a:prstGeom>
          <a:noFill/>
        </p:spPr>
        <p:txBody>
          <a:bodyPr wrap="none" rtlCol="0">
            <a:spAutoFit/>
          </a:bodyPr>
          <a:lstStyle/>
          <a:p>
            <a:pPr algn="ctr"/>
            <a:r>
              <a:rPr lang="en-US" sz="1200" b="1" dirty="0"/>
              <a:t>greeting.html</a:t>
            </a:r>
          </a:p>
          <a:p>
            <a:pPr algn="ctr"/>
            <a:r>
              <a:rPr lang="en-US" sz="1200" b="1" dirty="0"/>
              <a:t>(View)</a:t>
            </a:r>
            <a:endParaRPr lang="en-SG" sz="1200" b="1" dirty="0"/>
          </a:p>
        </p:txBody>
      </p:sp>
      <p:cxnSp>
        <p:nvCxnSpPr>
          <p:cNvPr id="11" name="Straight Arrow Connector 10">
            <a:extLst>
              <a:ext uri="{FF2B5EF4-FFF2-40B4-BE49-F238E27FC236}">
                <a16:creationId xmlns:a16="http://schemas.microsoft.com/office/drawing/2014/main" id="{7761F279-23E4-47F8-B0D2-38F3A7EFEAEE}"/>
              </a:ext>
            </a:extLst>
          </p:cNvPr>
          <p:cNvCxnSpPr>
            <a:cxnSpLocks/>
          </p:cNvCxnSpPr>
          <p:nvPr/>
        </p:nvCxnSpPr>
        <p:spPr>
          <a:xfrm>
            <a:off x="2850895" y="4800346"/>
            <a:ext cx="3125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56FEF3-E969-4EF3-8EA1-2D208E3D4305}"/>
              </a:ext>
            </a:extLst>
          </p:cNvPr>
          <p:cNvSpPr txBox="1"/>
          <p:nvPr/>
        </p:nvSpPr>
        <p:spPr>
          <a:xfrm>
            <a:off x="3245628" y="4473922"/>
            <a:ext cx="2335896" cy="276999"/>
          </a:xfrm>
          <a:prstGeom prst="rect">
            <a:avLst/>
          </a:prstGeom>
          <a:noFill/>
        </p:spPr>
        <p:txBody>
          <a:bodyPr wrap="none" rtlCol="0">
            <a:spAutoFit/>
          </a:bodyPr>
          <a:lstStyle/>
          <a:p>
            <a:r>
              <a:rPr lang="en-SG" sz="1200" dirty="0"/>
              <a:t>http://localhost:8080/greeting</a:t>
            </a:r>
          </a:p>
        </p:txBody>
      </p:sp>
      <p:cxnSp>
        <p:nvCxnSpPr>
          <p:cNvPr id="14" name="Straight Arrow Connector 13">
            <a:extLst>
              <a:ext uri="{FF2B5EF4-FFF2-40B4-BE49-F238E27FC236}">
                <a16:creationId xmlns:a16="http://schemas.microsoft.com/office/drawing/2014/main" id="{14F519BE-75F3-44D1-B580-7A52BC9C23E7}"/>
              </a:ext>
            </a:extLst>
          </p:cNvPr>
          <p:cNvCxnSpPr/>
          <p:nvPr/>
        </p:nvCxnSpPr>
        <p:spPr>
          <a:xfrm flipH="1">
            <a:off x="2850895" y="5219103"/>
            <a:ext cx="3125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FD1FFF01-5748-4D67-B31D-1FA54AFAAC8F}"/>
              </a:ext>
            </a:extLst>
          </p:cNvPr>
          <p:cNvPicPr>
            <a:picLocks noChangeAspect="1"/>
          </p:cNvPicPr>
          <p:nvPr/>
        </p:nvPicPr>
        <p:blipFill rotWithShape="1">
          <a:blip r:embed="rId4"/>
          <a:srcRect r="37385" b="54282"/>
          <a:stretch/>
        </p:blipFill>
        <p:spPr>
          <a:xfrm>
            <a:off x="1094181" y="5069469"/>
            <a:ext cx="1556472" cy="624824"/>
          </a:xfrm>
          <a:prstGeom prst="rect">
            <a:avLst/>
          </a:prstGeom>
          <a:ln>
            <a:solidFill>
              <a:schemeClr val="tx1"/>
            </a:solidFill>
          </a:ln>
        </p:spPr>
      </p:pic>
      <p:sp>
        <p:nvSpPr>
          <p:cNvPr id="18" name="TextBox 17">
            <a:extLst>
              <a:ext uri="{FF2B5EF4-FFF2-40B4-BE49-F238E27FC236}">
                <a16:creationId xmlns:a16="http://schemas.microsoft.com/office/drawing/2014/main" id="{B4FDEF27-DDD3-434A-83B3-DD42FCC18482}"/>
              </a:ext>
            </a:extLst>
          </p:cNvPr>
          <p:cNvSpPr txBox="1"/>
          <p:nvPr/>
        </p:nvSpPr>
        <p:spPr>
          <a:xfrm>
            <a:off x="623787" y="5706161"/>
            <a:ext cx="3261277" cy="276999"/>
          </a:xfrm>
          <a:prstGeom prst="rect">
            <a:avLst/>
          </a:prstGeom>
          <a:noFill/>
        </p:spPr>
        <p:txBody>
          <a:bodyPr wrap="none" rtlCol="0">
            <a:spAutoFit/>
          </a:bodyPr>
          <a:lstStyle/>
          <a:p>
            <a:r>
              <a:rPr lang="en-SG" sz="1200" dirty="0"/>
              <a:t>4. The client displays the response received.</a:t>
            </a:r>
          </a:p>
        </p:txBody>
      </p:sp>
    </p:spTree>
    <p:extLst>
      <p:ext uri="{BB962C8B-B14F-4D97-AF65-F5344CB8AC3E}">
        <p14:creationId xmlns:p14="http://schemas.microsoft.com/office/powerpoint/2010/main" val="3416064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7BEECC-8BAA-49C8-A8CA-3099152EA735}"/>
              </a:ext>
            </a:extLst>
          </p:cNvPr>
          <p:cNvSpPr>
            <a:spLocks noGrp="1"/>
          </p:cNvSpPr>
          <p:nvPr>
            <p:ph type="sldNum" sz="quarter" idx="12"/>
          </p:nvPr>
        </p:nvSpPr>
        <p:spPr/>
        <p:txBody>
          <a:bodyPr/>
          <a:lstStyle/>
          <a:p>
            <a:fld id="{6767FADE-2612-3649-B495-F644A23F288B}" type="slidenum">
              <a:rPr lang="en-US" smtClean="0"/>
              <a:pPr/>
              <a:t>70</a:t>
            </a:fld>
            <a:endParaRPr lang="en-US"/>
          </a:p>
        </p:txBody>
      </p:sp>
      <p:sp>
        <p:nvSpPr>
          <p:cNvPr id="3" name="Title 2">
            <a:extLst>
              <a:ext uri="{FF2B5EF4-FFF2-40B4-BE49-F238E27FC236}">
                <a16:creationId xmlns:a16="http://schemas.microsoft.com/office/drawing/2014/main" id="{88514FA8-DB71-4DB7-A014-4B549A04CAC6}"/>
              </a:ext>
            </a:extLst>
          </p:cNvPr>
          <p:cNvSpPr>
            <a:spLocks noGrp="1"/>
          </p:cNvSpPr>
          <p:nvPr>
            <p:ph type="title"/>
          </p:nvPr>
        </p:nvSpPr>
        <p:spPr>
          <a:xfrm>
            <a:off x="665610" y="260714"/>
            <a:ext cx="7021730" cy="699479"/>
          </a:xfrm>
        </p:spPr>
        <p:txBody>
          <a:bodyPr>
            <a:normAutofit/>
          </a:bodyPr>
          <a:lstStyle/>
          <a:p>
            <a:r>
              <a:rPr lang="en-US" dirty="0">
                <a:solidFill>
                  <a:schemeClr val="tx1"/>
                </a:solidFill>
                <a:latin typeface="Amasis MT Pro Black" panose="02040A04050005020304" pitchFamily="18" charset="0"/>
              </a:rPr>
              <a:t>Exercise 7 – Member roles access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4680CAA8-B4CB-4BFE-8798-F083BF73A864}"/>
              </a:ext>
            </a:extLst>
          </p:cNvPr>
          <p:cNvSpPr>
            <a:spLocks noGrp="1"/>
          </p:cNvSpPr>
          <p:nvPr>
            <p:ph sz="quarter" idx="13"/>
          </p:nvPr>
        </p:nvSpPr>
        <p:spPr>
          <a:xfrm>
            <a:off x="665610" y="1725428"/>
            <a:ext cx="7477125" cy="3759200"/>
          </a:xfrm>
        </p:spPr>
        <p:txBody>
          <a:bodyPr/>
          <a:lstStyle/>
          <a:p>
            <a:pPr marL="457200" indent="-457200">
              <a:buFont typeface="+mj-lt"/>
              <a:buAutoNum type="alphaLcParenR" startAt="6"/>
            </a:pPr>
            <a:r>
              <a:rPr lang="en-US" dirty="0">
                <a:latin typeface="Amasis MT Pro" panose="02040504050005020304" pitchFamily="18" charset="0"/>
              </a:rPr>
              <a:t>Modify </a:t>
            </a:r>
            <a:r>
              <a:rPr lang="en-US" b="1" dirty="0" err="1">
                <a:latin typeface="Amasis MT Pro" panose="02040504050005020304" pitchFamily="18" charset="0"/>
              </a:rPr>
              <a:t>WebSecurityConfig</a:t>
            </a:r>
            <a:r>
              <a:rPr lang="en-US" dirty="0">
                <a:latin typeface="Amasis MT Pro" panose="02040504050005020304" pitchFamily="18" charset="0"/>
              </a:rPr>
              <a:t> so that only users with ADMIN role is able to access the following URLs:</a:t>
            </a:r>
          </a:p>
          <a:p>
            <a:pPr lvl="1"/>
            <a:r>
              <a:rPr lang="en-SG" dirty="0">
                <a:latin typeface="Amasis MT Pro" panose="02040504050005020304" pitchFamily="18" charset="0"/>
                <a:hlinkClick r:id="rId2"/>
              </a:rPr>
              <a:t>http://localhost:8080/items/add</a:t>
            </a:r>
            <a:r>
              <a:rPr lang="en-SG" dirty="0">
                <a:latin typeface="Amasis MT Pro" panose="02040504050005020304" pitchFamily="18" charset="0"/>
              </a:rPr>
              <a:t> </a:t>
            </a:r>
          </a:p>
          <a:p>
            <a:pPr lvl="1"/>
            <a:r>
              <a:rPr lang="en-SG" dirty="0">
                <a:latin typeface="Amasis MT Pro" panose="02040504050005020304" pitchFamily="18" charset="0"/>
                <a:hlinkClick r:id="rId3"/>
              </a:rPr>
              <a:t>http://localhost:8080/items/edit/&lt;id</a:t>
            </a:r>
            <a:r>
              <a:rPr lang="en-SG" dirty="0">
                <a:latin typeface="Amasis MT Pro" panose="02040504050005020304" pitchFamily="18" charset="0"/>
              </a:rPr>
              <a:t>&gt;    </a:t>
            </a:r>
          </a:p>
          <a:p>
            <a:pPr lvl="1"/>
            <a:r>
              <a:rPr lang="en-SG" dirty="0">
                <a:latin typeface="Amasis MT Pro" panose="02040504050005020304" pitchFamily="18" charset="0"/>
                <a:hlinkClick r:id="rId4"/>
              </a:rPr>
              <a:t>http://localhost:8080/items/save</a:t>
            </a:r>
            <a:r>
              <a:rPr lang="en-SG" dirty="0">
                <a:latin typeface="Amasis MT Pro" panose="02040504050005020304" pitchFamily="18" charset="0"/>
              </a:rPr>
              <a:t>  </a:t>
            </a:r>
          </a:p>
          <a:p>
            <a:pPr lvl="1"/>
            <a:r>
              <a:rPr lang="en-SG" dirty="0">
                <a:latin typeface="Amasis MT Pro" panose="02040504050005020304" pitchFamily="18" charset="0"/>
                <a:hlinkClick r:id="rId5"/>
              </a:rPr>
              <a:t>http://localhost:8080/items/delete/&lt;id</a:t>
            </a:r>
            <a:r>
              <a:rPr lang="en-SG" dirty="0">
                <a:latin typeface="Amasis MT Pro" panose="02040504050005020304" pitchFamily="18" charset="0"/>
              </a:rPr>
              <a:t>&gt;  </a:t>
            </a:r>
          </a:p>
          <a:p>
            <a:pPr marL="457200" indent="-457200">
              <a:buFont typeface="+mj-lt"/>
              <a:buAutoNum type="alphaLcParenR" startAt="6"/>
            </a:pPr>
            <a:endParaRPr lang="en-US" dirty="0">
              <a:latin typeface="Amasis MT Pro" panose="02040504050005020304" pitchFamily="18" charset="0"/>
            </a:endParaRPr>
          </a:p>
          <a:p>
            <a:pPr lvl="1"/>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F839B5B2-D5AA-4542-816F-4845F134A028}"/>
              </a:ext>
            </a:extLst>
          </p:cNvPr>
          <p:cNvPicPr>
            <a:picLocks noChangeAspect="1"/>
          </p:cNvPicPr>
          <p:nvPr/>
        </p:nvPicPr>
        <p:blipFill>
          <a:blip r:embed="rId6"/>
          <a:stretch>
            <a:fillRect/>
          </a:stretch>
        </p:blipFill>
        <p:spPr>
          <a:xfrm>
            <a:off x="8188947" y="165826"/>
            <a:ext cx="745961" cy="794367"/>
          </a:xfrm>
          <a:prstGeom prst="rect">
            <a:avLst/>
          </a:prstGeom>
        </p:spPr>
      </p:pic>
    </p:spTree>
    <p:extLst>
      <p:ext uri="{BB962C8B-B14F-4D97-AF65-F5344CB8AC3E}">
        <p14:creationId xmlns:p14="http://schemas.microsoft.com/office/powerpoint/2010/main" val="27550919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Handling Restricted Access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943875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4C28E8-93C2-4674-9790-9F9C5A651BD7}"/>
              </a:ext>
            </a:extLst>
          </p:cNvPr>
          <p:cNvSpPr>
            <a:spLocks noGrp="1"/>
          </p:cNvSpPr>
          <p:nvPr>
            <p:ph type="sldNum" sz="quarter" idx="12"/>
          </p:nvPr>
        </p:nvSpPr>
        <p:spPr/>
        <p:txBody>
          <a:bodyPr/>
          <a:lstStyle/>
          <a:p>
            <a:fld id="{6767FADE-2612-3649-B495-F644A23F288B}" type="slidenum">
              <a:rPr lang="en-US" smtClean="0"/>
              <a:pPr/>
              <a:t>72</a:t>
            </a:fld>
            <a:endParaRPr lang="en-US"/>
          </a:p>
        </p:txBody>
      </p:sp>
      <p:sp>
        <p:nvSpPr>
          <p:cNvPr id="3" name="Title 2">
            <a:extLst>
              <a:ext uri="{FF2B5EF4-FFF2-40B4-BE49-F238E27FC236}">
                <a16:creationId xmlns:a16="http://schemas.microsoft.com/office/drawing/2014/main" id="{F8EB2FE7-B7C7-456A-8915-607A2EB34D36}"/>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Error 403</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CD730B6-F811-4951-951E-32E37D0AB657}"/>
              </a:ext>
            </a:extLst>
          </p:cNvPr>
          <p:cNvSpPr>
            <a:spLocks noGrp="1"/>
          </p:cNvSpPr>
          <p:nvPr>
            <p:ph sz="quarter" idx="13"/>
          </p:nvPr>
        </p:nvSpPr>
        <p:spPr/>
        <p:txBody>
          <a:bodyPr/>
          <a:lstStyle/>
          <a:p>
            <a:r>
              <a:rPr lang="en-US" dirty="0">
                <a:latin typeface="Amasis MT Pro" panose="02040504050005020304" pitchFamily="18" charset="0"/>
              </a:rPr>
              <a:t>When a user accesses a restricted page with insufficient access rights, the 403 error will occur as shown.</a:t>
            </a: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p:txBody>
      </p:sp>
      <p:pic>
        <p:nvPicPr>
          <p:cNvPr id="5" name="Picture 4">
            <a:extLst>
              <a:ext uri="{FF2B5EF4-FFF2-40B4-BE49-F238E27FC236}">
                <a16:creationId xmlns:a16="http://schemas.microsoft.com/office/drawing/2014/main" id="{98D51B55-F3EA-41CE-A938-9AF7930048ED}"/>
              </a:ext>
            </a:extLst>
          </p:cNvPr>
          <p:cNvPicPr>
            <a:picLocks noChangeAspect="1"/>
          </p:cNvPicPr>
          <p:nvPr/>
        </p:nvPicPr>
        <p:blipFill>
          <a:blip r:embed="rId2"/>
          <a:stretch>
            <a:fillRect/>
          </a:stretch>
        </p:blipFill>
        <p:spPr>
          <a:xfrm>
            <a:off x="829665" y="3217862"/>
            <a:ext cx="7484670" cy="2192338"/>
          </a:xfrm>
          <a:prstGeom prst="rect">
            <a:avLst/>
          </a:prstGeom>
          <a:ln>
            <a:solidFill>
              <a:schemeClr val="tx1"/>
            </a:solidFill>
          </a:ln>
        </p:spPr>
      </p:pic>
    </p:spTree>
    <p:extLst>
      <p:ext uri="{BB962C8B-B14F-4D97-AF65-F5344CB8AC3E}">
        <p14:creationId xmlns:p14="http://schemas.microsoft.com/office/powerpoint/2010/main" val="500564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C403E2-4527-45C6-9277-51D7A09B7A60}"/>
              </a:ext>
            </a:extLst>
          </p:cNvPr>
          <p:cNvSpPr>
            <a:spLocks noGrp="1"/>
          </p:cNvSpPr>
          <p:nvPr>
            <p:ph type="sldNum" sz="quarter" idx="12"/>
          </p:nvPr>
        </p:nvSpPr>
        <p:spPr/>
        <p:txBody>
          <a:bodyPr/>
          <a:lstStyle/>
          <a:p>
            <a:fld id="{6767FADE-2612-3649-B495-F644A23F288B}" type="slidenum">
              <a:rPr lang="en-US" smtClean="0"/>
              <a:pPr/>
              <a:t>73</a:t>
            </a:fld>
            <a:endParaRPr lang="en-US"/>
          </a:p>
        </p:txBody>
      </p:sp>
      <p:sp>
        <p:nvSpPr>
          <p:cNvPr id="3" name="Title 2">
            <a:extLst>
              <a:ext uri="{FF2B5EF4-FFF2-40B4-BE49-F238E27FC236}">
                <a16:creationId xmlns:a16="http://schemas.microsoft.com/office/drawing/2014/main" id="{8551159C-7372-4246-80B1-3BDD4EC00AF8}"/>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Error 403</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DFA6A49-6E8A-4CC2-92F0-493CFA10D8AE}"/>
              </a:ext>
            </a:extLst>
          </p:cNvPr>
          <p:cNvSpPr>
            <a:spLocks noGrp="1"/>
          </p:cNvSpPr>
          <p:nvPr>
            <p:ph sz="quarter" idx="13"/>
          </p:nvPr>
        </p:nvSpPr>
        <p:spPr>
          <a:xfrm>
            <a:off x="665610" y="1417084"/>
            <a:ext cx="7477125" cy="3759200"/>
          </a:xfrm>
        </p:spPr>
        <p:txBody>
          <a:bodyPr/>
          <a:lstStyle/>
          <a:p>
            <a:r>
              <a:rPr lang="en-US" sz="2000" dirty="0">
                <a:latin typeface="Amasis MT Pro" panose="02040504050005020304" pitchFamily="18" charset="0"/>
              </a:rPr>
              <a:t>The 403 error happens when the user is not authorized to access the page. </a:t>
            </a:r>
          </a:p>
          <a:p>
            <a:endParaRPr lang="en-US" sz="2000" dirty="0">
              <a:latin typeface="Amasis MT Pro" panose="02040504050005020304" pitchFamily="18" charset="0"/>
            </a:endParaRPr>
          </a:p>
          <a:p>
            <a:r>
              <a:rPr lang="en-US" sz="2000" dirty="0">
                <a:latin typeface="Amasis MT Pro" panose="02040504050005020304" pitchFamily="18" charset="0"/>
              </a:rPr>
              <a:t>As developers, we know that this behavior is correct, </a:t>
            </a:r>
            <a:r>
              <a:rPr lang="en-SG" sz="2000" dirty="0">
                <a:latin typeface="Amasis MT Pro" panose="02040504050005020304" pitchFamily="18" charset="0"/>
              </a:rPr>
              <a:t>however we should provide feedback that is understandable to the non-IT person.</a:t>
            </a:r>
          </a:p>
        </p:txBody>
      </p:sp>
      <p:pic>
        <p:nvPicPr>
          <p:cNvPr id="5" name="Picture 4">
            <a:extLst>
              <a:ext uri="{FF2B5EF4-FFF2-40B4-BE49-F238E27FC236}">
                <a16:creationId xmlns:a16="http://schemas.microsoft.com/office/drawing/2014/main" id="{9642C76F-CFC1-4888-9246-339E9FD81839}"/>
              </a:ext>
            </a:extLst>
          </p:cNvPr>
          <p:cNvPicPr>
            <a:picLocks noChangeAspect="1"/>
          </p:cNvPicPr>
          <p:nvPr/>
        </p:nvPicPr>
        <p:blipFill>
          <a:blip r:embed="rId2"/>
          <a:stretch>
            <a:fillRect/>
          </a:stretch>
        </p:blipFill>
        <p:spPr>
          <a:xfrm>
            <a:off x="2679118" y="3752850"/>
            <a:ext cx="3785763" cy="2547818"/>
          </a:xfrm>
          <a:prstGeom prst="rect">
            <a:avLst/>
          </a:prstGeom>
        </p:spPr>
      </p:pic>
    </p:spTree>
    <p:extLst>
      <p:ext uri="{BB962C8B-B14F-4D97-AF65-F5344CB8AC3E}">
        <p14:creationId xmlns:p14="http://schemas.microsoft.com/office/powerpoint/2010/main" val="1789455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27F070-5D4F-4FC7-85AB-8A597B373A79}"/>
              </a:ext>
            </a:extLst>
          </p:cNvPr>
          <p:cNvSpPr>
            <a:spLocks noGrp="1"/>
          </p:cNvSpPr>
          <p:nvPr>
            <p:ph type="sldNum" sz="quarter" idx="12"/>
          </p:nvPr>
        </p:nvSpPr>
        <p:spPr/>
        <p:txBody>
          <a:bodyPr/>
          <a:lstStyle/>
          <a:p>
            <a:fld id="{6767FADE-2612-3649-B495-F644A23F288B}" type="slidenum">
              <a:rPr lang="en-US" smtClean="0"/>
              <a:pPr/>
              <a:t>74</a:t>
            </a:fld>
            <a:endParaRPr lang="en-US"/>
          </a:p>
        </p:txBody>
      </p:sp>
      <p:sp>
        <p:nvSpPr>
          <p:cNvPr id="3" name="Title 2">
            <a:extLst>
              <a:ext uri="{FF2B5EF4-FFF2-40B4-BE49-F238E27FC236}">
                <a16:creationId xmlns:a16="http://schemas.microsoft.com/office/drawing/2014/main" id="{EB226A57-801D-4946-89CE-E6620DD78832}"/>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Error codes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404A004-E94B-4C4F-BA51-049245629063}"/>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The 403 error code is one type of error. </a:t>
            </a:r>
          </a:p>
          <a:p>
            <a:pPr marL="457200" indent="-457200">
              <a:buFont typeface="+mj-lt"/>
              <a:buAutoNum type="alphaLcParenR"/>
            </a:pPr>
            <a:r>
              <a:rPr lang="en-US" dirty="0">
                <a:latin typeface="Amasis MT Pro" panose="02040504050005020304" pitchFamily="18" charset="0"/>
              </a:rPr>
              <a:t>What do the following error codes mean?</a:t>
            </a:r>
            <a:endParaRPr lang="en-SG" dirty="0">
              <a:latin typeface="Amasis MT Pro" panose="02040504050005020304" pitchFamily="18" charset="0"/>
            </a:endParaRPr>
          </a:p>
        </p:txBody>
      </p:sp>
      <p:graphicFrame>
        <p:nvGraphicFramePr>
          <p:cNvPr id="5" name="Table 4">
            <a:extLst>
              <a:ext uri="{FF2B5EF4-FFF2-40B4-BE49-F238E27FC236}">
                <a16:creationId xmlns:a16="http://schemas.microsoft.com/office/drawing/2014/main" id="{14245803-5B11-4F60-97DB-53EB5233C602}"/>
              </a:ext>
            </a:extLst>
          </p:cNvPr>
          <p:cNvGraphicFramePr>
            <a:graphicFrameLocks noGrp="1"/>
          </p:cNvGraphicFramePr>
          <p:nvPr/>
        </p:nvGraphicFramePr>
        <p:xfrm>
          <a:off x="774700" y="2747645"/>
          <a:ext cx="7258050" cy="2931160"/>
        </p:xfrm>
        <a:graphic>
          <a:graphicData uri="http://schemas.openxmlformats.org/drawingml/2006/table">
            <a:tbl>
              <a:tblPr firstRow="1" bandRow="1">
                <a:tableStyleId>{5940675A-B579-460E-94D1-54222C63F5DA}</a:tableStyleId>
              </a:tblPr>
              <a:tblGrid>
                <a:gridCol w="1463183">
                  <a:extLst>
                    <a:ext uri="{9D8B030D-6E8A-4147-A177-3AD203B41FA5}">
                      <a16:colId xmlns:a16="http://schemas.microsoft.com/office/drawing/2014/main" val="3843177609"/>
                    </a:ext>
                  </a:extLst>
                </a:gridCol>
                <a:gridCol w="5794867">
                  <a:extLst>
                    <a:ext uri="{9D8B030D-6E8A-4147-A177-3AD203B41FA5}">
                      <a16:colId xmlns:a16="http://schemas.microsoft.com/office/drawing/2014/main" val="2806638245"/>
                    </a:ext>
                  </a:extLst>
                </a:gridCol>
              </a:tblGrid>
              <a:tr h="370840">
                <a:tc>
                  <a:txBody>
                    <a:bodyPr/>
                    <a:lstStyle/>
                    <a:p>
                      <a:pPr algn="ctr"/>
                      <a:r>
                        <a:rPr lang="en-US" b="1" dirty="0"/>
                        <a:t>Error Code</a:t>
                      </a:r>
                      <a:endParaRPr lang="en-SG" b="1" dirty="0"/>
                    </a:p>
                  </a:txBody>
                  <a:tcPr/>
                </a:tc>
                <a:tc>
                  <a:txBody>
                    <a:bodyPr/>
                    <a:lstStyle/>
                    <a:p>
                      <a:pPr algn="ctr"/>
                      <a:r>
                        <a:rPr lang="en-US" b="1" dirty="0"/>
                        <a:t>Description</a:t>
                      </a:r>
                      <a:endParaRPr lang="en-SG" b="1" dirty="0"/>
                    </a:p>
                  </a:txBody>
                  <a:tcPr/>
                </a:tc>
                <a:extLst>
                  <a:ext uri="{0D108BD9-81ED-4DB2-BD59-A6C34878D82A}">
                    <a16:rowId xmlns:a16="http://schemas.microsoft.com/office/drawing/2014/main" val="4176755713"/>
                  </a:ext>
                </a:extLst>
              </a:tr>
              <a:tr h="370840">
                <a:tc>
                  <a:txBody>
                    <a:bodyPr/>
                    <a:lstStyle/>
                    <a:p>
                      <a:pPr algn="ctr"/>
                      <a:r>
                        <a:rPr lang="en-US" dirty="0"/>
                        <a:t>403</a:t>
                      </a:r>
                      <a:endParaRPr lang="en-SG" dirty="0"/>
                    </a:p>
                  </a:txBody>
                  <a:tcPr anchor="ctr"/>
                </a:tc>
                <a:tc>
                  <a:txBody>
                    <a:bodyPr/>
                    <a:lstStyle/>
                    <a:p>
                      <a:r>
                        <a:rPr lang="en-US" dirty="0"/>
                        <a:t>Forbidden. User may not have sufficient permissions to access this page.</a:t>
                      </a:r>
                      <a:endParaRPr lang="en-SG" dirty="0"/>
                    </a:p>
                  </a:txBody>
                  <a:tcPr/>
                </a:tc>
                <a:extLst>
                  <a:ext uri="{0D108BD9-81ED-4DB2-BD59-A6C34878D82A}">
                    <a16:rowId xmlns:a16="http://schemas.microsoft.com/office/drawing/2014/main" val="1023296885"/>
                  </a:ext>
                </a:extLst>
              </a:tr>
              <a:tr h="370840">
                <a:tc>
                  <a:txBody>
                    <a:bodyPr/>
                    <a:lstStyle/>
                    <a:p>
                      <a:pPr algn="ctr"/>
                      <a:r>
                        <a:rPr lang="en-US" dirty="0"/>
                        <a:t>200</a:t>
                      </a:r>
                      <a:endParaRPr lang="en-SG" dirty="0"/>
                    </a:p>
                  </a:txBody>
                  <a:tcPr anchor="ctr"/>
                </a:tc>
                <a:tc>
                  <a:txBody>
                    <a:bodyPr/>
                    <a:lstStyle/>
                    <a:p>
                      <a:endParaRPr lang="en-US" dirty="0"/>
                    </a:p>
                    <a:p>
                      <a:endParaRPr lang="en-US" dirty="0"/>
                    </a:p>
                  </a:txBody>
                  <a:tcPr/>
                </a:tc>
                <a:extLst>
                  <a:ext uri="{0D108BD9-81ED-4DB2-BD59-A6C34878D82A}">
                    <a16:rowId xmlns:a16="http://schemas.microsoft.com/office/drawing/2014/main" val="4031215534"/>
                  </a:ext>
                </a:extLst>
              </a:tr>
              <a:tr h="370840">
                <a:tc>
                  <a:txBody>
                    <a:bodyPr/>
                    <a:lstStyle/>
                    <a:p>
                      <a:pPr algn="ctr"/>
                      <a:r>
                        <a:rPr lang="en-US" dirty="0"/>
                        <a:t>404</a:t>
                      </a:r>
                      <a:endParaRPr lang="en-SG" dirty="0"/>
                    </a:p>
                  </a:txBody>
                  <a:tcPr anchor="ctr"/>
                </a:tc>
                <a:tc>
                  <a:txBody>
                    <a:bodyPr/>
                    <a:lstStyle/>
                    <a:p>
                      <a:endParaRPr lang="en-US" dirty="0"/>
                    </a:p>
                    <a:p>
                      <a:endParaRPr lang="en-SG" dirty="0"/>
                    </a:p>
                  </a:txBody>
                  <a:tcPr/>
                </a:tc>
                <a:extLst>
                  <a:ext uri="{0D108BD9-81ED-4DB2-BD59-A6C34878D82A}">
                    <a16:rowId xmlns:a16="http://schemas.microsoft.com/office/drawing/2014/main" val="1780842793"/>
                  </a:ext>
                </a:extLst>
              </a:tr>
              <a:tr h="370840">
                <a:tc>
                  <a:txBody>
                    <a:bodyPr/>
                    <a:lstStyle/>
                    <a:p>
                      <a:pPr algn="ctr"/>
                      <a:r>
                        <a:rPr lang="en-US" dirty="0"/>
                        <a:t>500</a:t>
                      </a:r>
                      <a:endParaRPr lang="en-SG" dirty="0"/>
                    </a:p>
                  </a:txBody>
                  <a:tcPr anchor="ctr"/>
                </a:tc>
                <a:tc>
                  <a:txBody>
                    <a:bodyPr/>
                    <a:lstStyle/>
                    <a:p>
                      <a:endParaRPr lang="en-US" dirty="0"/>
                    </a:p>
                    <a:p>
                      <a:endParaRPr lang="en-SG" dirty="0"/>
                    </a:p>
                  </a:txBody>
                  <a:tcPr/>
                </a:tc>
                <a:extLst>
                  <a:ext uri="{0D108BD9-81ED-4DB2-BD59-A6C34878D82A}">
                    <a16:rowId xmlns:a16="http://schemas.microsoft.com/office/drawing/2014/main" val="1482207524"/>
                  </a:ext>
                </a:extLst>
              </a:tr>
            </a:tbl>
          </a:graphicData>
        </a:graphic>
      </p:graphicFrame>
      <p:pic>
        <p:nvPicPr>
          <p:cNvPr id="6" name="Picture 5">
            <a:extLst>
              <a:ext uri="{FF2B5EF4-FFF2-40B4-BE49-F238E27FC236}">
                <a16:creationId xmlns:a16="http://schemas.microsoft.com/office/drawing/2014/main" id="{5F5631F3-F070-4193-BA79-737A3E02F141}"/>
              </a:ext>
            </a:extLst>
          </p:cNvPr>
          <p:cNvPicPr>
            <a:picLocks noChangeAspect="1"/>
          </p:cNvPicPr>
          <p:nvPr/>
        </p:nvPicPr>
        <p:blipFill>
          <a:blip r:embed="rId2"/>
          <a:stretch>
            <a:fillRect/>
          </a:stretch>
        </p:blipFill>
        <p:spPr>
          <a:xfrm>
            <a:off x="8188947" y="165826"/>
            <a:ext cx="745961" cy="794367"/>
          </a:xfrm>
          <a:prstGeom prst="rect">
            <a:avLst/>
          </a:prstGeom>
        </p:spPr>
      </p:pic>
    </p:spTree>
    <p:extLst>
      <p:ext uri="{BB962C8B-B14F-4D97-AF65-F5344CB8AC3E}">
        <p14:creationId xmlns:p14="http://schemas.microsoft.com/office/powerpoint/2010/main" val="3855907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27F070-5D4F-4FC7-85AB-8A597B373A79}"/>
              </a:ext>
            </a:extLst>
          </p:cNvPr>
          <p:cNvSpPr>
            <a:spLocks noGrp="1"/>
          </p:cNvSpPr>
          <p:nvPr>
            <p:ph type="sldNum" sz="quarter" idx="12"/>
          </p:nvPr>
        </p:nvSpPr>
        <p:spPr/>
        <p:txBody>
          <a:bodyPr/>
          <a:lstStyle/>
          <a:p>
            <a:fld id="{6767FADE-2612-3649-B495-F644A23F288B}" type="slidenum">
              <a:rPr lang="en-US" smtClean="0"/>
              <a:pPr/>
              <a:t>75</a:t>
            </a:fld>
            <a:endParaRPr lang="en-US"/>
          </a:p>
        </p:txBody>
      </p:sp>
      <p:sp>
        <p:nvSpPr>
          <p:cNvPr id="3" name="Title 2">
            <a:extLst>
              <a:ext uri="{FF2B5EF4-FFF2-40B4-BE49-F238E27FC236}">
                <a16:creationId xmlns:a16="http://schemas.microsoft.com/office/drawing/2014/main" id="{EB226A57-801D-4946-89CE-E6620DD78832}"/>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Error codes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404A004-E94B-4C4F-BA51-049245629063}"/>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The 403 error code is one type of error. </a:t>
            </a:r>
          </a:p>
          <a:p>
            <a:pPr marL="457200" indent="-457200">
              <a:buFont typeface="+mj-lt"/>
              <a:buAutoNum type="alphaLcParenR"/>
            </a:pPr>
            <a:r>
              <a:rPr lang="en-US" dirty="0">
                <a:latin typeface="Amasis MT Pro" panose="02040504050005020304" pitchFamily="18" charset="0"/>
              </a:rPr>
              <a:t>What do the following error codes mean?</a:t>
            </a:r>
            <a:endParaRPr lang="en-SG" dirty="0">
              <a:latin typeface="Amasis MT Pro" panose="02040504050005020304" pitchFamily="18" charset="0"/>
            </a:endParaRPr>
          </a:p>
        </p:txBody>
      </p:sp>
      <p:graphicFrame>
        <p:nvGraphicFramePr>
          <p:cNvPr id="5" name="Table 4">
            <a:extLst>
              <a:ext uri="{FF2B5EF4-FFF2-40B4-BE49-F238E27FC236}">
                <a16:creationId xmlns:a16="http://schemas.microsoft.com/office/drawing/2014/main" id="{14245803-5B11-4F60-97DB-53EB5233C602}"/>
              </a:ext>
            </a:extLst>
          </p:cNvPr>
          <p:cNvGraphicFramePr>
            <a:graphicFrameLocks noGrp="1"/>
          </p:cNvGraphicFramePr>
          <p:nvPr/>
        </p:nvGraphicFramePr>
        <p:xfrm>
          <a:off x="774700" y="2747645"/>
          <a:ext cx="7258050" cy="2936240"/>
        </p:xfrm>
        <a:graphic>
          <a:graphicData uri="http://schemas.openxmlformats.org/drawingml/2006/table">
            <a:tbl>
              <a:tblPr firstRow="1" bandRow="1">
                <a:tableStyleId>{5940675A-B579-460E-94D1-54222C63F5DA}</a:tableStyleId>
              </a:tblPr>
              <a:tblGrid>
                <a:gridCol w="1463183">
                  <a:extLst>
                    <a:ext uri="{9D8B030D-6E8A-4147-A177-3AD203B41FA5}">
                      <a16:colId xmlns:a16="http://schemas.microsoft.com/office/drawing/2014/main" val="3843177609"/>
                    </a:ext>
                  </a:extLst>
                </a:gridCol>
                <a:gridCol w="5794867">
                  <a:extLst>
                    <a:ext uri="{9D8B030D-6E8A-4147-A177-3AD203B41FA5}">
                      <a16:colId xmlns:a16="http://schemas.microsoft.com/office/drawing/2014/main" val="2806638245"/>
                    </a:ext>
                  </a:extLst>
                </a:gridCol>
              </a:tblGrid>
              <a:tr h="370840">
                <a:tc>
                  <a:txBody>
                    <a:bodyPr/>
                    <a:lstStyle/>
                    <a:p>
                      <a:pPr algn="ctr"/>
                      <a:r>
                        <a:rPr lang="en-US" b="1" dirty="0"/>
                        <a:t>Error Code</a:t>
                      </a:r>
                      <a:endParaRPr lang="en-SG" b="1" dirty="0"/>
                    </a:p>
                  </a:txBody>
                  <a:tcPr/>
                </a:tc>
                <a:tc>
                  <a:txBody>
                    <a:bodyPr/>
                    <a:lstStyle/>
                    <a:p>
                      <a:pPr algn="ctr"/>
                      <a:r>
                        <a:rPr lang="en-US" b="1" dirty="0"/>
                        <a:t>Description</a:t>
                      </a:r>
                      <a:endParaRPr lang="en-SG" b="1" dirty="0"/>
                    </a:p>
                  </a:txBody>
                  <a:tcPr/>
                </a:tc>
                <a:extLst>
                  <a:ext uri="{0D108BD9-81ED-4DB2-BD59-A6C34878D82A}">
                    <a16:rowId xmlns:a16="http://schemas.microsoft.com/office/drawing/2014/main" val="4176755713"/>
                  </a:ext>
                </a:extLst>
              </a:tr>
              <a:tr h="370840">
                <a:tc>
                  <a:txBody>
                    <a:bodyPr/>
                    <a:lstStyle/>
                    <a:p>
                      <a:pPr algn="ctr"/>
                      <a:r>
                        <a:rPr lang="en-US" dirty="0"/>
                        <a:t>403</a:t>
                      </a:r>
                      <a:endParaRPr lang="en-SG" dirty="0"/>
                    </a:p>
                  </a:txBody>
                  <a:tcPr anchor="ctr"/>
                </a:tc>
                <a:tc>
                  <a:txBody>
                    <a:bodyPr/>
                    <a:lstStyle/>
                    <a:p>
                      <a:r>
                        <a:rPr lang="en-US" dirty="0"/>
                        <a:t>Forbidden. User may not have sufficient permissions to access this page.</a:t>
                      </a:r>
                      <a:endParaRPr lang="en-SG" dirty="0"/>
                    </a:p>
                  </a:txBody>
                  <a:tcPr/>
                </a:tc>
                <a:extLst>
                  <a:ext uri="{0D108BD9-81ED-4DB2-BD59-A6C34878D82A}">
                    <a16:rowId xmlns:a16="http://schemas.microsoft.com/office/drawing/2014/main" val="1023296885"/>
                  </a:ext>
                </a:extLst>
              </a:tr>
              <a:tr h="370840">
                <a:tc>
                  <a:txBody>
                    <a:bodyPr/>
                    <a:lstStyle/>
                    <a:p>
                      <a:pPr algn="ctr"/>
                      <a:r>
                        <a:rPr lang="en-US" dirty="0"/>
                        <a:t>200</a:t>
                      </a:r>
                      <a:endParaRPr lang="en-SG" dirty="0"/>
                    </a:p>
                  </a:txBody>
                  <a:tcPr anchor="ctr"/>
                </a:tc>
                <a:tc>
                  <a:txBody>
                    <a:bodyPr/>
                    <a:lstStyle/>
                    <a:p>
                      <a:r>
                        <a:rPr lang="en-US" dirty="0">
                          <a:solidFill>
                            <a:srgbClr val="0070C0"/>
                          </a:solidFill>
                        </a:rPr>
                        <a:t>OK. Standard response for successful HTTP request.</a:t>
                      </a:r>
                      <a:endParaRPr lang="en-SG" dirty="0">
                        <a:solidFill>
                          <a:srgbClr val="0070C0"/>
                        </a:solidFill>
                      </a:endParaRPr>
                    </a:p>
                  </a:txBody>
                  <a:tcPr/>
                </a:tc>
                <a:extLst>
                  <a:ext uri="{0D108BD9-81ED-4DB2-BD59-A6C34878D82A}">
                    <a16:rowId xmlns:a16="http://schemas.microsoft.com/office/drawing/2014/main" val="4031215534"/>
                  </a:ext>
                </a:extLst>
              </a:tr>
              <a:tr h="370840">
                <a:tc>
                  <a:txBody>
                    <a:bodyPr/>
                    <a:lstStyle/>
                    <a:p>
                      <a:pPr algn="ctr"/>
                      <a:r>
                        <a:rPr lang="en-US" dirty="0"/>
                        <a:t>404</a:t>
                      </a:r>
                      <a:endParaRPr lang="en-SG" dirty="0"/>
                    </a:p>
                  </a:txBody>
                  <a:tcPr anchor="ctr"/>
                </a:tc>
                <a:tc>
                  <a:txBody>
                    <a:bodyPr/>
                    <a:lstStyle/>
                    <a:p>
                      <a:r>
                        <a:rPr lang="en-US" dirty="0">
                          <a:solidFill>
                            <a:srgbClr val="0070C0"/>
                          </a:solidFill>
                        </a:rPr>
                        <a:t>Not Found. Page or resource is missing or could not be found</a:t>
                      </a:r>
                      <a:endParaRPr lang="en-SG" dirty="0">
                        <a:solidFill>
                          <a:srgbClr val="0070C0"/>
                        </a:solidFill>
                      </a:endParaRPr>
                    </a:p>
                  </a:txBody>
                  <a:tcPr/>
                </a:tc>
                <a:extLst>
                  <a:ext uri="{0D108BD9-81ED-4DB2-BD59-A6C34878D82A}">
                    <a16:rowId xmlns:a16="http://schemas.microsoft.com/office/drawing/2014/main" val="1780842793"/>
                  </a:ext>
                </a:extLst>
              </a:tr>
              <a:tr h="370840">
                <a:tc>
                  <a:txBody>
                    <a:bodyPr/>
                    <a:lstStyle/>
                    <a:p>
                      <a:pPr algn="ctr"/>
                      <a:r>
                        <a:rPr lang="en-US" dirty="0"/>
                        <a:t>500</a:t>
                      </a:r>
                      <a:endParaRPr lang="en-SG" dirty="0"/>
                    </a:p>
                  </a:txBody>
                  <a:tcPr anchor="ctr"/>
                </a:tc>
                <a:tc>
                  <a:txBody>
                    <a:bodyPr/>
                    <a:lstStyle/>
                    <a:p>
                      <a:r>
                        <a:rPr lang="en-US" dirty="0">
                          <a:solidFill>
                            <a:srgbClr val="0070C0"/>
                          </a:solidFill>
                        </a:rPr>
                        <a:t>Internal Server error. Generic message given when there was an unexpected condition and the system is unable to provide a more specific message.</a:t>
                      </a:r>
                      <a:endParaRPr lang="en-SG" dirty="0">
                        <a:solidFill>
                          <a:srgbClr val="0070C0"/>
                        </a:solidFill>
                      </a:endParaRPr>
                    </a:p>
                  </a:txBody>
                  <a:tcPr/>
                </a:tc>
                <a:extLst>
                  <a:ext uri="{0D108BD9-81ED-4DB2-BD59-A6C34878D82A}">
                    <a16:rowId xmlns:a16="http://schemas.microsoft.com/office/drawing/2014/main" val="1482207524"/>
                  </a:ext>
                </a:extLst>
              </a:tr>
            </a:tbl>
          </a:graphicData>
        </a:graphic>
      </p:graphicFrame>
      <p:pic>
        <p:nvPicPr>
          <p:cNvPr id="6" name="Picture 5">
            <a:extLst>
              <a:ext uri="{FF2B5EF4-FFF2-40B4-BE49-F238E27FC236}">
                <a16:creationId xmlns:a16="http://schemas.microsoft.com/office/drawing/2014/main" id="{0C5E33CE-DBF7-411F-94C2-CB8092F1B06B}"/>
              </a:ext>
            </a:extLst>
          </p:cNvPr>
          <p:cNvPicPr>
            <a:picLocks noChangeAspect="1"/>
          </p:cNvPicPr>
          <p:nvPr/>
        </p:nvPicPr>
        <p:blipFill>
          <a:blip r:embed="rId2"/>
          <a:stretch>
            <a:fillRect/>
          </a:stretch>
        </p:blipFill>
        <p:spPr>
          <a:xfrm>
            <a:off x="8188947" y="165826"/>
            <a:ext cx="745961" cy="794367"/>
          </a:xfrm>
          <a:prstGeom prst="rect">
            <a:avLst/>
          </a:prstGeom>
        </p:spPr>
      </p:pic>
    </p:spTree>
    <p:extLst>
      <p:ext uri="{BB962C8B-B14F-4D97-AF65-F5344CB8AC3E}">
        <p14:creationId xmlns:p14="http://schemas.microsoft.com/office/powerpoint/2010/main" val="1619489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F3F46B-B843-4F2B-B6A2-ED4074C38F8E}"/>
              </a:ext>
            </a:extLst>
          </p:cNvPr>
          <p:cNvSpPr>
            <a:spLocks noGrp="1"/>
          </p:cNvSpPr>
          <p:nvPr>
            <p:ph type="sldNum" sz="quarter" idx="12"/>
          </p:nvPr>
        </p:nvSpPr>
        <p:spPr/>
        <p:txBody>
          <a:bodyPr/>
          <a:lstStyle/>
          <a:p>
            <a:fld id="{6767FADE-2612-3649-B495-F644A23F288B}" type="slidenum">
              <a:rPr lang="en-US" smtClean="0"/>
              <a:pPr/>
              <a:t>76</a:t>
            </a:fld>
            <a:endParaRPr lang="en-US"/>
          </a:p>
        </p:txBody>
      </p:sp>
      <p:sp>
        <p:nvSpPr>
          <p:cNvPr id="3" name="Title 2">
            <a:extLst>
              <a:ext uri="{FF2B5EF4-FFF2-40B4-BE49-F238E27FC236}">
                <a16:creationId xmlns:a16="http://schemas.microsoft.com/office/drawing/2014/main" id="{99329524-D5C1-49C1-893F-EC29E28A2910}"/>
              </a:ext>
            </a:extLst>
          </p:cNvPr>
          <p:cNvSpPr>
            <a:spLocks noGrp="1"/>
          </p:cNvSpPr>
          <p:nvPr>
            <p:ph type="title"/>
          </p:nvPr>
        </p:nvSpPr>
        <p:spPr>
          <a:xfrm>
            <a:off x="665163" y="250082"/>
            <a:ext cx="6211928" cy="604593"/>
          </a:xfrm>
        </p:spPr>
        <p:txBody>
          <a:bodyPr/>
          <a:lstStyle/>
          <a:p>
            <a:r>
              <a:rPr lang="en-US" dirty="0">
                <a:solidFill>
                  <a:schemeClr val="tx1"/>
                </a:solidFill>
                <a:latin typeface="Amasis MT Pro Black" panose="02040A04050005020304" pitchFamily="18" charset="0"/>
              </a:rPr>
              <a:t>Exercise 8 – Error codes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7B10E8F-6F0F-4B7F-96F6-C505644364BF}"/>
              </a:ext>
            </a:extLst>
          </p:cNvPr>
          <p:cNvSpPr>
            <a:spLocks noGrp="1"/>
          </p:cNvSpPr>
          <p:nvPr>
            <p:ph sz="quarter" idx="13"/>
          </p:nvPr>
        </p:nvSpPr>
        <p:spPr>
          <a:xfrm>
            <a:off x="665163" y="1314491"/>
            <a:ext cx="7477125" cy="3759200"/>
          </a:xfrm>
        </p:spPr>
        <p:txBody>
          <a:bodyPr/>
          <a:lstStyle/>
          <a:p>
            <a:pPr marL="457200" indent="-457200">
              <a:buFont typeface="+mj-lt"/>
              <a:buAutoNum type="alphaLcParenR" startAt="3"/>
            </a:pPr>
            <a:r>
              <a:rPr lang="en-US" sz="2000" dirty="0">
                <a:latin typeface="Amasis MT Pro" panose="02040504050005020304" pitchFamily="18" charset="0"/>
              </a:rPr>
              <a:t>In the </a:t>
            </a:r>
            <a:r>
              <a:rPr lang="en-US" sz="2000" b="1" dirty="0">
                <a:latin typeface="Amasis MT Pro" panose="02040504050005020304" pitchFamily="18" charset="0"/>
              </a:rPr>
              <a:t>templates</a:t>
            </a:r>
            <a:r>
              <a:rPr lang="en-US" sz="2000" dirty="0">
                <a:latin typeface="Amasis MT Pro" panose="02040504050005020304" pitchFamily="18" charset="0"/>
              </a:rPr>
              <a:t> folder, make a copy of </a:t>
            </a:r>
            <a:r>
              <a:rPr lang="en-US" sz="2000" b="1" dirty="0">
                <a:latin typeface="Amasis MT Pro" panose="02040504050005020304" pitchFamily="18" charset="0"/>
              </a:rPr>
              <a:t>index.html </a:t>
            </a:r>
            <a:r>
              <a:rPr lang="en-US" sz="2000" dirty="0">
                <a:latin typeface="Amasis MT Pro" panose="02040504050005020304" pitchFamily="18" charset="0"/>
              </a:rPr>
              <a:t>and rename the file to </a:t>
            </a:r>
            <a:r>
              <a:rPr lang="en-US" sz="2000" b="1" dirty="0">
                <a:latin typeface="Amasis MT Pro" panose="02040504050005020304" pitchFamily="18" charset="0"/>
              </a:rPr>
              <a:t>403.html</a:t>
            </a:r>
          </a:p>
          <a:p>
            <a:pPr marL="457200" indent="-457200">
              <a:buFont typeface="+mj-lt"/>
              <a:buAutoNum type="alphaLcParenR" startAt="3"/>
            </a:pPr>
            <a:endParaRPr lang="en-US" sz="2000" dirty="0">
              <a:latin typeface="Amasis MT Pro" panose="02040504050005020304" pitchFamily="18" charset="0"/>
            </a:endParaRPr>
          </a:p>
          <a:p>
            <a:pPr marL="457200" indent="-457200">
              <a:buFont typeface="+mj-lt"/>
              <a:buAutoNum type="alphaLcParenR" startAt="3"/>
            </a:pPr>
            <a:r>
              <a:rPr lang="en-US" sz="2000" dirty="0">
                <a:latin typeface="Amasis MT Pro" panose="02040504050005020304" pitchFamily="18" charset="0"/>
              </a:rPr>
              <a:t>Replace the “Welcome to </a:t>
            </a:r>
            <a:r>
              <a:rPr lang="en-US" sz="2000" dirty="0" err="1">
                <a:latin typeface="Amasis MT Pro" panose="02040504050005020304" pitchFamily="18" charset="0"/>
              </a:rPr>
              <a:t>Booklink</a:t>
            </a:r>
            <a:r>
              <a:rPr lang="en-US" sz="2000" dirty="0">
                <a:latin typeface="Amasis MT Pro" panose="02040504050005020304" pitchFamily="18" charset="0"/>
              </a:rPr>
              <a:t>!” text to the text shown:</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6BD6F36D-1D33-43A2-BA03-7754C57BC3B0}"/>
              </a:ext>
            </a:extLst>
          </p:cNvPr>
          <p:cNvPicPr>
            <a:picLocks noChangeAspect="1"/>
          </p:cNvPicPr>
          <p:nvPr/>
        </p:nvPicPr>
        <p:blipFill>
          <a:blip r:embed="rId2"/>
          <a:stretch>
            <a:fillRect/>
          </a:stretch>
        </p:blipFill>
        <p:spPr>
          <a:xfrm>
            <a:off x="1858962" y="3194091"/>
            <a:ext cx="5426075" cy="3001802"/>
          </a:xfrm>
          <a:prstGeom prst="rect">
            <a:avLst/>
          </a:prstGeom>
          <a:ln>
            <a:solidFill>
              <a:schemeClr val="tx1"/>
            </a:solidFill>
          </a:ln>
        </p:spPr>
      </p:pic>
    </p:spTree>
    <p:extLst>
      <p:ext uri="{BB962C8B-B14F-4D97-AF65-F5344CB8AC3E}">
        <p14:creationId xmlns:p14="http://schemas.microsoft.com/office/powerpoint/2010/main" val="3525298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999E4-A2A1-4A77-91B4-E22DEE7CF28A}"/>
              </a:ext>
            </a:extLst>
          </p:cNvPr>
          <p:cNvSpPr>
            <a:spLocks noGrp="1"/>
          </p:cNvSpPr>
          <p:nvPr>
            <p:ph type="sldNum" sz="quarter" idx="12"/>
          </p:nvPr>
        </p:nvSpPr>
        <p:spPr/>
        <p:txBody>
          <a:bodyPr/>
          <a:lstStyle/>
          <a:p>
            <a:fld id="{6767FADE-2612-3649-B495-F644A23F288B}" type="slidenum">
              <a:rPr lang="en-US" smtClean="0"/>
              <a:pPr/>
              <a:t>77</a:t>
            </a:fld>
            <a:endParaRPr lang="en-US"/>
          </a:p>
        </p:txBody>
      </p:sp>
      <p:sp>
        <p:nvSpPr>
          <p:cNvPr id="3" name="Title 2">
            <a:extLst>
              <a:ext uri="{FF2B5EF4-FFF2-40B4-BE49-F238E27FC236}">
                <a16:creationId xmlns:a16="http://schemas.microsoft.com/office/drawing/2014/main" id="{0A0ED1F8-15FB-486A-9BA1-ED5B3A03BD16}"/>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Error codes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913D3A4-F60D-4CEE-9512-26FF0F27DA71}"/>
              </a:ext>
            </a:extLst>
          </p:cNvPr>
          <p:cNvSpPr>
            <a:spLocks noGrp="1"/>
          </p:cNvSpPr>
          <p:nvPr>
            <p:ph sz="quarter" idx="13"/>
          </p:nvPr>
        </p:nvSpPr>
        <p:spPr>
          <a:xfrm>
            <a:off x="665610" y="1346200"/>
            <a:ext cx="7477125" cy="3759200"/>
          </a:xfrm>
        </p:spPr>
        <p:txBody>
          <a:bodyPr/>
          <a:lstStyle/>
          <a:p>
            <a:pPr marL="457200" indent="-457200">
              <a:buFont typeface="+mj-lt"/>
              <a:buAutoNum type="alphaLcParenR" startAt="5"/>
            </a:pPr>
            <a:r>
              <a:rPr lang="en-US" dirty="0">
                <a:latin typeface="Amasis MT Pro" panose="02040504050005020304" pitchFamily="18" charset="0"/>
              </a:rPr>
              <a:t>Modify the code in </a:t>
            </a:r>
            <a:r>
              <a:rPr lang="en-US" b="1" dirty="0" err="1">
                <a:latin typeface="Amasis MT Pro" panose="02040504050005020304" pitchFamily="18" charset="0"/>
              </a:rPr>
              <a:t>WebSecurityConfig</a:t>
            </a:r>
            <a:r>
              <a:rPr lang="en-US" b="1" dirty="0">
                <a:latin typeface="Amasis MT Pro" panose="02040504050005020304" pitchFamily="18" charset="0"/>
              </a:rPr>
              <a:t> </a:t>
            </a:r>
            <a:r>
              <a:rPr lang="en-US" dirty="0">
                <a:latin typeface="Amasis MT Pro" panose="02040504050005020304" pitchFamily="18" charset="0"/>
              </a:rPr>
              <a:t>class</a:t>
            </a:r>
            <a:r>
              <a:rPr lang="en-US" b="1" dirty="0">
                <a:latin typeface="Amasis MT Pro" panose="02040504050005020304" pitchFamily="18" charset="0"/>
              </a:rPr>
              <a:t> </a:t>
            </a:r>
            <a:r>
              <a:rPr lang="en-US" dirty="0">
                <a:latin typeface="Amasis MT Pro" panose="02040504050005020304" pitchFamily="18" charset="0"/>
              </a:rPr>
              <a:t>as shown:</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2D84BC34-7F76-44A0-B4DA-9B58F9E076DF}"/>
              </a:ext>
            </a:extLst>
          </p:cNvPr>
          <p:cNvPicPr>
            <a:picLocks noChangeAspect="1"/>
          </p:cNvPicPr>
          <p:nvPr/>
        </p:nvPicPr>
        <p:blipFill>
          <a:blip r:embed="rId2"/>
          <a:stretch>
            <a:fillRect/>
          </a:stretch>
        </p:blipFill>
        <p:spPr>
          <a:xfrm>
            <a:off x="704658" y="2725184"/>
            <a:ext cx="7734683" cy="3227941"/>
          </a:xfrm>
          <a:prstGeom prst="rect">
            <a:avLst/>
          </a:prstGeom>
          <a:ln>
            <a:solidFill>
              <a:schemeClr val="tx1"/>
            </a:solidFill>
          </a:ln>
        </p:spPr>
      </p:pic>
      <p:sp>
        <p:nvSpPr>
          <p:cNvPr id="6" name="Rectangle 5">
            <a:extLst>
              <a:ext uri="{FF2B5EF4-FFF2-40B4-BE49-F238E27FC236}">
                <a16:creationId xmlns:a16="http://schemas.microsoft.com/office/drawing/2014/main" id="{EA049A44-7333-4C80-8A2B-EE19C9E9B93B}"/>
              </a:ext>
            </a:extLst>
          </p:cNvPr>
          <p:cNvSpPr/>
          <p:nvPr/>
        </p:nvSpPr>
        <p:spPr>
          <a:xfrm>
            <a:off x="1466850" y="5105400"/>
            <a:ext cx="4505325" cy="65722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18135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D41EC6-8349-4305-B86C-8FB155ECD673}"/>
              </a:ext>
            </a:extLst>
          </p:cNvPr>
          <p:cNvSpPr>
            <a:spLocks noGrp="1"/>
          </p:cNvSpPr>
          <p:nvPr>
            <p:ph type="sldNum" sz="quarter" idx="12"/>
          </p:nvPr>
        </p:nvSpPr>
        <p:spPr/>
        <p:txBody>
          <a:bodyPr/>
          <a:lstStyle/>
          <a:p>
            <a:fld id="{6767FADE-2612-3649-B495-F644A23F288B}" type="slidenum">
              <a:rPr lang="en-US" smtClean="0"/>
              <a:pPr/>
              <a:t>78</a:t>
            </a:fld>
            <a:endParaRPr lang="en-US"/>
          </a:p>
        </p:txBody>
      </p:sp>
      <p:sp>
        <p:nvSpPr>
          <p:cNvPr id="3" name="Title 2">
            <a:extLst>
              <a:ext uri="{FF2B5EF4-FFF2-40B4-BE49-F238E27FC236}">
                <a16:creationId xmlns:a16="http://schemas.microsoft.com/office/drawing/2014/main" id="{1B4E13C1-9CC4-48C9-BBE8-B29920DA266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8 – Error codes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8B33F2A-A7C1-4267-B2AF-90648DDCA886}"/>
              </a:ext>
            </a:extLst>
          </p:cNvPr>
          <p:cNvSpPr>
            <a:spLocks noGrp="1"/>
          </p:cNvSpPr>
          <p:nvPr>
            <p:ph sz="quarter" idx="13"/>
          </p:nvPr>
        </p:nvSpPr>
        <p:spPr>
          <a:xfrm>
            <a:off x="665610" y="1549400"/>
            <a:ext cx="7477125" cy="3759200"/>
          </a:xfrm>
        </p:spPr>
        <p:txBody>
          <a:bodyPr/>
          <a:lstStyle/>
          <a:p>
            <a:pPr marL="457200" indent="-457200">
              <a:buFont typeface="+mj-lt"/>
              <a:buAutoNum type="alphaLcParenR" startAt="6"/>
            </a:pPr>
            <a:r>
              <a:rPr lang="en-US" dirty="0">
                <a:latin typeface="Amasis MT Pro" panose="02040504050005020304" pitchFamily="18" charset="0"/>
              </a:rPr>
              <a:t>Modify the </a:t>
            </a:r>
            <a:r>
              <a:rPr lang="en-US" b="1" dirty="0" err="1">
                <a:latin typeface="Amasis MT Pro" panose="02040504050005020304" pitchFamily="18" charset="0"/>
              </a:rPr>
              <a:t>HomeController</a:t>
            </a:r>
            <a:r>
              <a:rPr lang="en-US" dirty="0">
                <a:latin typeface="Amasis MT Pro" panose="02040504050005020304" pitchFamily="18" charset="0"/>
              </a:rPr>
              <a:t> class as shown:</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B71E5FAA-5436-4B65-A9AE-2901F66CC89A}"/>
              </a:ext>
            </a:extLst>
          </p:cNvPr>
          <p:cNvPicPr>
            <a:picLocks noChangeAspect="1"/>
          </p:cNvPicPr>
          <p:nvPr/>
        </p:nvPicPr>
        <p:blipFill>
          <a:blip r:embed="rId2"/>
          <a:stretch>
            <a:fillRect/>
          </a:stretch>
        </p:blipFill>
        <p:spPr>
          <a:xfrm>
            <a:off x="1936417" y="2300287"/>
            <a:ext cx="5271165" cy="3759200"/>
          </a:xfrm>
          <a:prstGeom prst="rect">
            <a:avLst/>
          </a:prstGeom>
          <a:ln>
            <a:solidFill>
              <a:schemeClr val="tx1"/>
            </a:solidFill>
          </a:ln>
        </p:spPr>
      </p:pic>
      <p:sp>
        <p:nvSpPr>
          <p:cNvPr id="6" name="Rectangle 5">
            <a:extLst>
              <a:ext uri="{FF2B5EF4-FFF2-40B4-BE49-F238E27FC236}">
                <a16:creationId xmlns:a16="http://schemas.microsoft.com/office/drawing/2014/main" id="{D816C526-D92A-46FB-B3A5-51E08D7259DF}"/>
              </a:ext>
            </a:extLst>
          </p:cNvPr>
          <p:cNvSpPr/>
          <p:nvPr/>
        </p:nvSpPr>
        <p:spPr>
          <a:xfrm>
            <a:off x="2600325" y="4972050"/>
            <a:ext cx="2638425" cy="857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51203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3200A-7071-40D0-BB6F-CA31E9F1D5A6}"/>
              </a:ext>
            </a:extLst>
          </p:cNvPr>
          <p:cNvSpPr>
            <a:spLocks noGrp="1"/>
          </p:cNvSpPr>
          <p:nvPr>
            <p:ph type="sldNum" sz="quarter" idx="12"/>
          </p:nvPr>
        </p:nvSpPr>
        <p:spPr/>
        <p:txBody>
          <a:bodyPr/>
          <a:lstStyle/>
          <a:p>
            <a:fld id="{6767FADE-2612-3649-B495-F644A23F288B}" type="slidenum">
              <a:rPr lang="en-US" smtClean="0"/>
              <a:pPr/>
              <a:t>79</a:t>
            </a:fld>
            <a:endParaRPr lang="en-US"/>
          </a:p>
        </p:txBody>
      </p:sp>
      <p:sp>
        <p:nvSpPr>
          <p:cNvPr id="3" name="Title 2">
            <a:extLst>
              <a:ext uri="{FF2B5EF4-FFF2-40B4-BE49-F238E27FC236}">
                <a16:creationId xmlns:a16="http://schemas.microsoft.com/office/drawing/2014/main" id="{89BC7A3F-18A2-4F0F-B1AA-10A826FDC775}"/>
              </a:ext>
            </a:extLst>
          </p:cNvPr>
          <p:cNvSpPr>
            <a:spLocks noGrp="1"/>
          </p:cNvSpPr>
          <p:nvPr>
            <p:ph type="title"/>
          </p:nvPr>
        </p:nvSpPr>
        <p:spPr/>
        <p:txBody>
          <a:bodyPr/>
          <a:lstStyle/>
          <a:p>
            <a:r>
              <a:rPr lang="en-US" b="1" dirty="0">
                <a:solidFill>
                  <a:schemeClr val="tx1"/>
                </a:solidFill>
                <a:latin typeface="Amasis MT Pro Black" panose="02040A04050005020304" pitchFamily="18" charset="0"/>
              </a:rPr>
              <a:t>Exercise 8 – Error codes</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430A54E-228A-4E4D-8E78-BD104391F761}"/>
              </a:ext>
            </a:extLst>
          </p:cNvPr>
          <p:cNvSpPr>
            <a:spLocks noGrp="1"/>
          </p:cNvSpPr>
          <p:nvPr>
            <p:ph sz="quarter" idx="13"/>
          </p:nvPr>
        </p:nvSpPr>
        <p:spPr/>
        <p:txBody>
          <a:bodyPr/>
          <a:lstStyle/>
          <a:p>
            <a:pPr marL="457200" indent="-457200">
              <a:buFont typeface="+mj-lt"/>
              <a:buAutoNum type="alphaLcParenR" startAt="7"/>
            </a:pPr>
            <a:r>
              <a:rPr lang="en-US" dirty="0">
                <a:latin typeface="Amasis MT Pro" panose="02040504050005020304" pitchFamily="18" charset="0"/>
              </a:rPr>
              <a:t>Try logging in as “</a:t>
            </a:r>
            <a:r>
              <a:rPr lang="en-US" dirty="0" err="1">
                <a:latin typeface="Amasis MT Pro" panose="02040504050005020304" pitchFamily="18" charset="0"/>
              </a:rPr>
              <a:t>billy</a:t>
            </a:r>
            <a:r>
              <a:rPr lang="en-US" dirty="0">
                <a:latin typeface="Amasis MT Pro" panose="02040504050005020304" pitchFamily="18" charset="0"/>
              </a:rPr>
              <a:t>” again and access the pages that are restricted.</a:t>
            </a:r>
          </a:p>
          <a:p>
            <a:pPr marL="457200" indent="-457200">
              <a:buFont typeface="+mj-lt"/>
              <a:buAutoNum type="alphaLcParenR" startAt="7"/>
            </a:pPr>
            <a:endParaRPr lang="en-US" dirty="0">
              <a:latin typeface="Amasis MT Pro" panose="02040504050005020304" pitchFamily="18" charset="0"/>
            </a:endParaRPr>
          </a:p>
          <a:p>
            <a:pPr marL="457200" indent="-457200">
              <a:buFont typeface="+mj-lt"/>
              <a:buAutoNum type="alphaLcParenR" startAt="7"/>
            </a:pPr>
            <a:r>
              <a:rPr lang="en-US" dirty="0">
                <a:latin typeface="Amasis MT Pro" panose="02040504050005020304" pitchFamily="18" charset="0"/>
              </a:rPr>
              <a:t>Paste your code into the worksheet.</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FD6FBD52-D438-4A56-8438-35411EE376B1}"/>
              </a:ext>
            </a:extLst>
          </p:cNvPr>
          <p:cNvPicPr>
            <a:picLocks noChangeAspect="1"/>
          </p:cNvPicPr>
          <p:nvPr/>
        </p:nvPicPr>
        <p:blipFill>
          <a:blip r:embed="rId2"/>
          <a:stretch>
            <a:fillRect/>
          </a:stretch>
        </p:blipFill>
        <p:spPr>
          <a:xfrm>
            <a:off x="8188947" y="165826"/>
            <a:ext cx="745961" cy="794367"/>
          </a:xfrm>
          <a:prstGeom prst="rect">
            <a:avLst/>
          </a:prstGeom>
        </p:spPr>
      </p:pic>
    </p:spTree>
    <p:extLst>
      <p:ext uri="{BB962C8B-B14F-4D97-AF65-F5344CB8AC3E}">
        <p14:creationId xmlns:p14="http://schemas.microsoft.com/office/powerpoint/2010/main" val="2054366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93EF1-DE2D-442E-B011-C5F23C8D9362}"/>
              </a:ext>
            </a:extLst>
          </p:cNvPr>
          <p:cNvSpPr>
            <a:spLocks noGrp="1"/>
          </p:cNvSpPr>
          <p:nvPr>
            <p:ph type="sldNum" sz="quarter" idx="12"/>
          </p:nvPr>
        </p:nvSpPr>
        <p:spPr/>
        <p:txBody>
          <a:bodyPr/>
          <a:lstStyle/>
          <a:p>
            <a:fld id="{6767FADE-2612-3649-B495-F644A23F288B}" type="slidenum">
              <a:rPr lang="en-US" smtClean="0"/>
              <a:pPr/>
              <a:t>8</a:t>
            </a:fld>
            <a:endParaRPr lang="en-US"/>
          </a:p>
        </p:txBody>
      </p:sp>
      <p:sp>
        <p:nvSpPr>
          <p:cNvPr id="3" name="Title 2">
            <a:extLst>
              <a:ext uri="{FF2B5EF4-FFF2-40B4-BE49-F238E27FC236}">
                <a16:creationId xmlns:a16="http://schemas.microsoft.com/office/drawing/2014/main" id="{5C0A63F4-DBCD-4B95-9FF8-4493DE8D8F5D}"/>
              </a:ext>
            </a:extLst>
          </p:cNvPr>
          <p:cNvSpPr>
            <a:spLocks noGrp="1"/>
          </p:cNvSpPr>
          <p:nvPr>
            <p:ph type="title"/>
          </p:nvPr>
        </p:nvSpPr>
        <p:spPr>
          <a:xfrm>
            <a:off x="236024" y="139066"/>
            <a:ext cx="6211928" cy="604593"/>
          </a:xfrm>
        </p:spPr>
        <p:txBody>
          <a:bodyPr>
            <a:normAutofit fontScale="90000"/>
          </a:bodyPr>
          <a:lstStyle/>
          <a:p>
            <a:r>
              <a:rPr lang="en-US" dirty="0">
                <a:solidFill>
                  <a:schemeClr val="tx1"/>
                </a:solidFill>
                <a:latin typeface="Amasis MT Pro Black" panose="02040A04050005020304" pitchFamily="18" charset="0"/>
              </a:rPr>
              <a:t>RECALL - JPA-Hibernate-MySQL</a:t>
            </a:r>
            <a:endParaRPr lang="en-SG" dirty="0">
              <a:solidFill>
                <a:schemeClr val="tx1"/>
              </a:solidFill>
              <a:latin typeface="Amasis MT Pro Black" panose="02040A04050005020304" pitchFamily="18" charset="0"/>
            </a:endParaRPr>
          </a:p>
        </p:txBody>
      </p:sp>
      <p:grpSp>
        <p:nvGrpSpPr>
          <p:cNvPr id="24" name="Group 23">
            <a:extLst>
              <a:ext uri="{FF2B5EF4-FFF2-40B4-BE49-F238E27FC236}">
                <a16:creationId xmlns:a16="http://schemas.microsoft.com/office/drawing/2014/main" id="{77FB73C1-3BEE-4E00-B224-5354B96C2773}"/>
              </a:ext>
            </a:extLst>
          </p:cNvPr>
          <p:cNvGrpSpPr/>
          <p:nvPr/>
        </p:nvGrpSpPr>
        <p:grpSpPr>
          <a:xfrm>
            <a:off x="328263" y="1571023"/>
            <a:ext cx="7318551" cy="4001631"/>
            <a:chOff x="1032096" y="1629625"/>
            <a:chExt cx="7318551" cy="4001631"/>
          </a:xfrm>
        </p:grpSpPr>
        <p:sp>
          <p:nvSpPr>
            <p:cNvPr id="18" name="Rectangle: Rounded Corners 17">
              <a:extLst>
                <a:ext uri="{FF2B5EF4-FFF2-40B4-BE49-F238E27FC236}">
                  <a16:creationId xmlns:a16="http://schemas.microsoft.com/office/drawing/2014/main" id="{7EEFD9D7-9CFC-4A6B-BB73-341461CEDBF9}"/>
                </a:ext>
              </a:extLst>
            </p:cNvPr>
            <p:cNvSpPr/>
            <p:nvPr/>
          </p:nvSpPr>
          <p:spPr>
            <a:xfrm>
              <a:off x="1032096" y="1629625"/>
              <a:ext cx="5260063" cy="4001631"/>
            </a:xfrm>
            <a:prstGeom prst="roundRect">
              <a:avLst/>
            </a:prstGeom>
            <a:gradFill>
              <a:gsLst>
                <a:gs pos="0">
                  <a:srgbClr val="92D050">
                    <a:alpha val="29000"/>
                  </a:srgbClr>
                </a:gs>
                <a:gs pos="100000">
                  <a:srgbClr val="00B050"/>
                </a:gs>
              </a:gsLs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err="1"/>
                <a:t>Springboot</a:t>
              </a:r>
              <a:r>
                <a:rPr lang="en-US" dirty="0"/>
                <a:t> application</a:t>
              </a:r>
              <a:endParaRPr lang="en-SG" dirty="0"/>
            </a:p>
            <a:p>
              <a:pPr algn="ctr"/>
              <a:endParaRPr lang="en-SG" dirty="0"/>
            </a:p>
          </p:txBody>
        </p:sp>
        <p:sp>
          <p:nvSpPr>
            <p:cNvPr id="19" name="Rectangle: Rounded Corners 18">
              <a:extLst>
                <a:ext uri="{FF2B5EF4-FFF2-40B4-BE49-F238E27FC236}">
                  <a16:creationId xmlns:a16="http://schemas.microsoft.com/office/drawing/2014/main" id="{A8180F6E-54E3-4AF0-AC3D-DF2EC2F5E813}"/>
                </a:ext>
              </a:extLst>
            </p:cNvPr>
            <p:cNvSpPr/>
            <p:nvPr/>
          </p:nvSpPr>
          <p:spPr>
            <a:xfrm>
              <a:off x="2009695" y="2534971"/>
              <a:ext cx="3304865" cy="1163452"/>
            </a:xfrm>
            <a:prstGeom prst="roundRect">
              <a:avLst/>
            </a:prstGeom>
            <a:gradFill>
              <a:gsLst>
                <a:gs pos="0">
                  <a:srgbClr val="00B050"/>
                </a:gs>
                <a:gs pos="100000">
                  <a:srgbClr val="92D05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Spring Data JPA</a:t>
              </a:r>
              <a:endParaRPr lang="en-SG" dirty="0"/>
            </a:p>
          </p:txBody>
        </p:sp>
        <p:sp>
          <p:nvSpPr>
            <p:cNvPr id="20" name="Rectangle: Rounded Corners 19">
              <a:extLst>
                <a:ext uri="{FF2B5EF4-FFF2-40B4-BE49-F238E27FC236}">
                  <a16:creationId xmlns:a16="http://schemas.microsoft.com/office/drawing/2014/main" id="{8EEA6F17-9B2A-4707-AC6D-8E15805E9C73}"/>
                </a:ext>
              </a:extLst>
            </p:cNvPr>
            <p:cNvSpPr/>
            <p:nvPr/>
          </p:nvSpPr>
          <p:spPr>
            <a:xfrm>
              <a:off x="2009695" y="4001726"/>
              <a:ext cx="3304865" cy="1283614"/>
            </a:xfrm>
            <a:prstGeom prst="roundRect">
              <a:avLst/>
            </a:prstGeom>
            <a:gradFill>
              <a:gsLst>
                <a:gs pos="0">
                  <a:schemeClr val="bg2">
                    <a:lumMod val="50000"/>
                  </a:schemeClr>
                </a:gs>
                <a:gs pos="100000">
                  <a:schemeClr val="bg2">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Hibernate ORM Framework</a:t>
              </a:r>
            </a:p>
          </p:txBody>
        </p:sp>
        <p:sp>
          <p:nvSpPr>
            <p:cNvPr id="21" name="Rectangle: Rounded Corners 20">
              <a:extLst>
                <a:ext uri="{FF2B5EF4-FFF2-40B4-BE49-F238E27FC236}">
                  <a16:creationId xmlns:a16="http://schemas.microsoft.com/office/drawing/2014/main" id="{D947A97E-E7C0-48E9-9657-98D267FBD9E0}"/>
                </a:ext>
              </a:extLst>
            </p:cNvPr>
            <p:cNvSpPr/>
            <p:nvPr/>
          </p:nvSpPr>
          <p:spPr>
            <a:xfrm>
              <a:off x="6856826" y="4233823"/>
              <a:ext cx="1493821" cy="819420"/>
            </a:xfrm>
            <a:prstGeom prst="roundRect">
              <a:avLst/>
            </a:prstGeom>
            <a:gradFill>
              <a:gsLst>
                <a:gs pos="0">
                  <a:schemeClr val="tx2">
                    <a:lumMod val="60000"/>
                    <a:lumOff val="40000"/>
                  </a:schemeClr>
                </a:gs>
                <a:gs pos="100000">
                  <a:schemeClr val="tx2">
                    <a:lumMod val="20000"/>
                    <a:lumOff val="8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MySQL DB</a:t>
              </a:r>
              <a:endParaRPr lang="en-SG" dirty="0"/>
            </a:p>
          </p:txBody>
        </p:sp>
        <p:sp>
          <p:nvSpPr>
            <p:cNvPr id="23" name="Arrow: Left-Right 22">
              <a:extLst>
                <a:ext uri="{FF2B5EF4-FFF2-40B4-BE49-F238E27FC236}">
                  <a16:creationId xmlns:a16="http://schemas.microsoft.com/office/drawing/2014/main" id="{CEBC341A-CFC7-43E4-8451-D0C889686861}"/>
                </a:ext>
              </a:extLst>
            </p:cNvPr>
            <p:cNvSpPr/>
            <p:nvPr/>
          </p:nvSpPr>
          <p:spPr>
            <a:xfrm>
              <a:off x="5085047" y="4510765"/>
              <a:ext cx="1771779" cy="221891"/>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5" name="Arrow: Left-Right 24">
              <a:extLst>
                <a:ext uri="{FF2B5EF4-FFF2-40B4-BE49-F238E27FC236}">
                  <a16:creationId xmlns:a16="http://schemas.microsoft.com/office/drawing/2014/main" id="{8EB7F9C2-9EBC-437C-A740-CA264AE36BBF}"/>
                </a:ext>
              </a:extLst>
            </p:cNvPr>
            <p:cNvSpPr/>
            <p:nvPr/>
          </p:nvSpPr>
          <p:spPr>
            <a:xfrm rot="16200000">
              <a:off x="3176426" y="3767541"/>
              <a:ext cx="971402" cy="221891"/>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pic>
        <p:nvPicPr>
          <p:cNvPr id="11" name="Picture 10">
            <a:extLst>
              <a:ext uri="{FF2B5EF4-FFF2-40B4-BE49-F238E27FC236}">
                <a16:creationId xmlns:a16="http://schemas.microsoft.com/office/drawing/2014/main" id="{A5482EAB-9701-43E0-BEE5-371B0E06BE27}"/>
              </a:ext>
            </a:extLst>
          </p:cNvPr>
          <p:cNvPicPr>
            <a:picLocks noChangeAspect="1"/>
          </p:cNvPicPr>
          <p:nvPr/>
        </p:nvPicPr>
        <p:blipFill>
          <a:blip r:embed="rId2"/>
          <a:stretch>
            <a:fillRect/>
          </a:stretch>
        </p:blipFill>
        <p:spPr>
          <a:xfrm>
            <a:off x="5802013" y="648807"/>
            <a:ext cx="2490822" cy="2753220"/>
          </a:xfrm>
          <a:prstGeom prst="rect">
            <a:avLst/>
          </a:prstGeom>
          <a:ln>
            <a:solidFill>
              <a:schemeClr val="tx1"/>
            </a:solidFill>
          </a:ln>
        </p:spPr>
      </p:pic>
      <p:pic>
        <p:nvPicPr>
          <p:cNvPr id="12" name="Picture 11">
            <a:extLst>
              <a:ext uri="{FF2B5EF4-FFF2-40B4-BE49-F238E27FC236}">
                <a16:creationId xmlns:a16="http://schemas.microsoft.com/office/drawing/2014/main" id="{6813FDE3-7FC9-4CFD-A389-EAA8C38E3218}"/>
              </a:ext>
            </a:extLst>
          </p:cNvPr>
          <p:cNvPicPr>
            <a:picLocks noChangeAspect="1"/>
          </p:cNvPicPr>
          <p:nvPr/>
        </p:nvPicPr>
        <p:blipFill>
          <a:blip r:embed="rId3"/>
          <a:stretch>
            <a:fillRect/>
          </a:stretch>
        </p:blipFill>
        <p:spPr>
          <a:xfrm>
            <a:off x="6941134" y="2195720"/>
            <a:ext cx="1818080" cy="1724749"/>
          </a:xfrm>
          <a:prstGeom prst="rect">
            <a:avLst/>
          </a:prstGeom>
          <a:ln>
            <a:solidFill>
              <a:schemeClr val="tx1"/>
            </a:solidFill>
          </a:ln>
        </p:spPr>
      </p:pic>
    </p:spTree>
    <p:extLst>
      <p:ext uri="{BB962C8B-B14F-4D97-AF65-F5344CB8AC3E}">
        <p14:creationId xmlns:p14="http://schemas.microsoft.com/office/powerpoint/2010/main" val="4597731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61FFC7-2A8D-4705-BBC7-0A86457BA2F0}"/>
              </a:ext>
            </a:extLst>
          </p:cNvPr>
          <p:cNvSpPr>
            <a:spLocks noGrp="1"/>
          </p:cNvSpPr>
          <p:nvPr>
            <p:ph type="sldNum" sz="quarter" idx="12"/>
          </p:nvPr>
        </p:nvSpPr>
        <p:spPr/>
        <p:txBody>
          <a:bodyPr/>
          <a:lstStyle/>
          <a:p>
            <a:fld id="{6767FADE-2612-3649-B495-F644A23F288B}" type="slidenum">
              <a:rPr lang="en-US" smtClean="0"/>
              <a:pPr/>
              <a:t>80</a:t>
            </a:fld>
            <a:endParaRPr lang="en-US"/>
          </a:p>
        </p:txBody>
      </p:sp>
      <p:sp>
        <p:nvSpPr>
          <p:cNvPr id="3" name="Title 2">
            <a:extLst>
              <a:ext uri="{FF2B5EF4-FFF2-40B4-BE49-F238E27FC236}">
                <a16:creationId xmlns:a16="http://schemas.microsoft.com/office/drawing/2014/main" id="{E212F983-5F4B-41E1-874E-03C4F604B764}"/>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grpSp>
        <p:nvGrpSpPr>
          <p:cNvPr id="10" name="Group 9">
            <a:extLst>
              <a:ext uri="{FF2B5EF4-FFF2-40B4-BE49-F238E27FC236}">
                <a16:creationId xmlns:a16="http://schemas.microsoft.com/office/drawing/2014/main" id="{6E4318ED-D191-41B2-86E1-277A95FE11E1}"/>
              </a:ext>
            </a:extLst>
          </p:cNvPr>
          <p:cNvGrpSpPr/>
          <p:nvPr/>
        </p:nvGrpSpPr>
        <p:grpSpPr>
          <a:xfrm>
            <a:off x="665610" y="1213403"/>
            <a:ext cx="5057966" cy="2316644"/>
            <a:chOff x="704658" y="2725184"/>
            <a:chExt cx="7734683" cy="3227941"/>
          </a:xfrm>
        </p:grpSpPr>
        <p:pic>
          <p:nvPicPr>
            <p:cNvPr id="5" name="Picture 4">
              <a:extLst>
                <a:ext uri="{FF2B5EF4-FFF2-40B4-BE49-F238E27FC236}">
                  <a16:creationId xmlns:a16="http://schemas.microsoft.com/office/drawing/2014/main" id="{1F0C7BFD-8771-4FC6-9C5E-31A9B3C395A3}"/>
                </a:ext>
              </a:extLst>
            </p:cNvPr>
            <p:cNvPicPr>
              <a:picLocks noChangeAspect="1"/>
            </p:cNvPicPr>
            <p:nvPr/>
          </p:nvPicPr>
          <p:blipFill>
            <a:blip r:embed="rId2"/>
            <a:stretch>
              <a:fillRect/>
            </a:stretch>
          </p:blipFill>
          <p:spPr>
            <a:xfrm>
              <a:off x="704658" y="2725184"/>
              <a:ext cx="7734683" cy="3227941"/>
            </a:xfrm>
            <a:prstGeom prst="rect">
              <a:avLst/>
            </a:prstGeom>
            <a:ln>
              <a:solidFill>
                <a:schemeClr val="tx1"/>
              </a:solidFill>
            </a:ln>
          </p:spPr>
        </p:pic>
        <p:sp>
          <p:nvSpPr>
            <p:cNvPr id="6" name="Rectangle 5">
              <a:extLst>
                <a:ext uri="{FF2B5EF4-FFF2-40B4-BE49-F238E27FC236}">
                  <a16:creationId xmlns:a16="http://schemas.microsoft.com/office/drawing/2014/main" id="{04E95792-20A6-489C-96CB-EF66E338B4A7}"/>
                </a:ext>
              </a:extLst>
            </p:cNvPr>
            <p:cNvSpPr/>
            <p:nvPr/>
          </p:nvSpPr>
          <p:spPr>
            <a:xfrm>
              <a:off x="1466850" y="5105400"/>
              <a:ext cx="4505325" cy="65722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grpSp>
        <p:nvGrpSpPr>
          <p:cNvPr id="9" name="Group 8">
            <a:extLst>
              <a:ext uri="{FF2B5EF4-FFF2-40B4-BE49-F238E27FC236}">
                <a16:creationId xmlns:a16="http://schemas.microsoft.com/office/drawing/2014/main" id="{6E08E488-F6FB-4597-B16E-8DCC0B74961C}"/>
              </a:ext>
            </a:extLst>
          </p:cNvPr>
          <p:cNvGrpSpPr/>
          <p:nvPr/>
        </p:nvGrpSpPr>
        <p:grpSpPr>
          <a:xfrm>
            <a:off x="745792" y="3629025"/>
            <a:ext cx="4102433" cy="2705100"/>
            <a:chOff x="1936417" y="2300287"/>
            <a:chExt cx="5271165" cy="3759200"/>
          </a:xfrm>
        </p:grpSpPr>
        <p:pic>
          <p:nvPicPr>
            <p:cNvPr id="7" name="Picture 6">
              <a:extLst>
                <a:ext uri="{FF2B5EF4-FFF2-40B4-BE49-F238E27FC236}">
                  <a16:creationId xmlns:a16="http://schemas.microsoft.com/office/drawing/2014/main" id="{AF173FBA-0D69-4BBC-974C-D7CA625899B8}"/>
                </a:ext>
              </a:extLst>
            </p:cNvPr>
            <p:cNvPicPr>
              <a:picLocks noChangeAspect="1"/>
            </p:cNvPicPr>
            <p:nvPr/>
          </p:nvPicPr>
          <p:blipFill>
            <a:blip r:embed="rId3"/>
            <a:stretch>
              <a:fillRect/>
            </a:stretch>
          </p:blipFill>
          <p:spPr>
            <a:xfrm>
              <a:off x="1936417" y="2300287"/>
              <a:ext cx="5271165" cy="3759200"/>
            </a:xfrm>
            <a:prstGeom prst="rect">
              <a:avLst/>
            </a:prstGeom>
            <a:ln>
              <a:solidFill>
                <a:schemeClr val="tx1"/>
              </a:solidFill>
            </a:ln>
          </p:spPr>
        </p:pic>
        <p:sp>
          <p:nvSpPr>
            <p:cNvPr id="8" name="Rectangle 7">
              <a:extLst>
                <a:ext uri="{FF2B5EF4-FFF2-40B4-BE49-F238E27FC236}">
                  <a16:creationId xmlns:a16="http://schemas.microsoft.com/office/drawing/2014/main" id="{BB40F02C-E3BB-487B-B172-56B27D7758F8}"/>
                </a:ext>
              </a:extLst>
            </p:cNvPr>
            <p:cNvSpPr/>
            <p:nvPr/>
          </p:nvSpPr>
          <p:spPr>
            <a:xfrm>
              <a:off x="2600325" y="4972050"/>
              <a:ext cx="2638425" cy="857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pic>
        <p:nvPicPr>
          <p:cNvPr id="11" name="Picture 10">
            <a:extLst>
              <a:ext uri="{FF2B5EF4-FFF2-40B4-BE49-F238E27FC236}">
                <a16:creationId xmlns:a16="http://schemas.microsoft.com/office/drawing/2014/main" id="{0507CB30-F6E8-41DD-85BC-E4E1A5536F3D}"/>
              </a:ext>
            </a:extLst>
          </p:cNvPr>
          <p:cNvPicPr>
            <a:picLocks noChangeAspect="1"/>
          </p:cNvPicPr>
          <p:nvPr/>
        </p:nvPicPr>
        <p:blipFill>
          <a:blip r:embed="rId4"/>
          <a:stretch>
            <a:fillRect/>
          </a:stretch>
        </p:blipFill>
        <p:spPr>
          <a:xfrm>
            <a:off x="4848225" y="2344404"/>
            <a:ext cx="3921043" cy="2169191"/>
          </a:xfrm>
          <a:prstGeom prst="rect">
            <a:avLst/>
          </a:prstGeom>
          <a:ln>
            <a:solidFill>
              <a:schemeClr val="tx1"/>
            </a:solidFill>
          </a:ln>
        </p:spPr>
      </p:pic>
      <p:sp>
        <p:nvSpPr>
          <p:cNvPr id="12" name="TextBox 11">
            <a:extLst>
              <a:ext uri="{FF2B5EF4-FFF2-40B4-BE49-F238E27FC236}">
                <a16:creationId xmlns:a16="http://schemas.microsoft.com/office/drawing/2014/main" id="{D9CE7FF8-A2F6-4B64-9423-FA4991390716}"/>
              </a:ext>
            </a:extLst>
          </p:cNvPr>
          <p:cNvSpPr txBox="1"/>
          <p:nvPr/>
        </p:nvSpPr>
        <p:spPr>
          <a:xfrm>
            <a:off x="931898" y="3978628"/>
            <a:ext cx="2714625" cy="1015663"/>
          </a:xfrm>
          <a:prstGeom prst="rect">
            <a:avLst/>
          </a:prstGeom>
          <a:solidFill>
            <a:schemeClr val="bg1"/>
          </a:solidFill>
          <a:ln>
            <a:solidFill>
              <a:srgbClr val="FF0000"/>
            </a:solidFill>
          </a:ln>
        </p:spPr>
        <p:txBody>
          <a:bodyPr wrap="square" rtlCol="0">
            <a:spAutoFit/>
          </a:bodyPr>
          <a:lstStyle/>
          <a:p>
            <a:r>
              <a:rPr lang="en-US" sz="1200" dirty="0"/>
              <a:t>1. When user attempts to access a page that is unauthorized, the server will return a 403 error. We have configured it here with the </a:t>
            </a:r>
            <a:r>
              <a:rPr lang="en-US" sz="1200" b="1" dirty="0"/>
              <a:t>/403 </a:t>
            </a:r>
            <a:r>
              <a:rPr lang="en-US" sz="1200" dirty="0"/>
              <a:t>path</a:t>
            </a:r>
            <a:endParaRPr lang="en-SG" sz="1200" dirty="0"/>
          </a:p>
        </p:txBody>
      </p:sp>
      <p:cxnSp>
        <p:nvCxnSpPr>
          <p:cNvPr id="14" name="Straight Arrow Connector 13">
            <a:extLst>
              <a:ext uri="{FF2B5EF4-FFF2-40B4-BE49-F238E27FC236}">
                <a16:creationId xmlns:a16="http://schemas.microsoft.com/office/drawing/2014/main" id="{1909A888-9C41-4272-A370-6C04B06E875F}"/>
              </a:ext>
            </a:extLst>
          </p:cNvPr>
          <p:cNvCxnSpPr>
            <a:stCxn id="12" idx="0"/>
          </p:cNvCxnSpPr>
          <p:nvPr/>
        </p:nvCxnSpPr>
        <p:spPr>
          <a:xfrm flipV="1">
            <a:off x="2289211" y="3314700"/>
            <a:ext cx="1235039" cy="6639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593D2EA-05EF-41B9-88A0-9176BFE06CBC}"/>
              </a:ext>
            </a:extLst>
          </p:cNvPr>
          <p:cNvCxnSpPr>
            <a:cxnSpLocks/>
          </p:cNvCxnSpPr>
          <p:nvPr/>
        </p:nvCxnSpPr>
        <p:spPr>
          <a:xfrm>
            <a:off x="2289210" y="4994291"/>
            <a:ext cx="187290" cy="65030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7892D67-9DBA-4C98-B8F5-C5DFC04B7121}"/>
              </a:ext>
            </a:extLst>
          </p:cNvPr>
          <p:cNvCxnSpPr>
            <a:cxnSpLocks/>
            <a:stCxn id="8" idx="3"/>
            <a:endCxn id="11" idx="1"/>
          </p:cNvCxnSpPr>
          <p:nvPr/>
        </p:nvCxnSpPr>
        <p:spPr>
          <a:xfrm flipV="1">
            <a:off x="3315926" y="3429000"/>
            <a:ext cx="1532299" cy="24310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9741C17-CFBA-4342-881E-0E1454516416}"/>
              </a:ext>
            </a:extLst>
          </p:cNvPr>
          <p:cNvSpPr txBox="1"/>
          <p:nvPr/>
        </p:nvSpPr>
        <p:spPr>
          <a:xfrm>
            <a:off x="5189941" y="4916028"/>
            <a:ext cx="2714625" cy="461665"/>
          </a:xfrm>
          <a:prstGeom prst="rect">
            <a:avLst/>
          </a:prstGeom>
          <a:solidFill>
            <a:schemeClr val="bg1"/>
          </a:solidFill>
          <a:ln>
            <a:solidFill>
              <a:srgbClr val="FF0000"/>
            </a:solidFill>
          </a:ln>
        </p:spPr>
        <p:txBody>
          <a:bodyPr wrap="square" rtlCol="0">
            <a:spAutoFit/>
          </a:bodyPr>
          <a:lstStyle/>
          <a:p>
            <a:r>
              <a:rPr lang="en-US" sz="1200" dirty="0"/>
              <a:t>2. The mapping then returns the </a:t>
            </a:r>
            <a:r>
              <a:rPr lang="en-US" sz="1200" b="1" dirty="0"/>
              <a:t>403.html </a:t>
            </a:r>
            <a:r>
              <a:rPr lang="en-US" sz="1200" dirty="0"/>
              <a:t>view.</a:t>
            </a:r>
            <a:endParaRPr lang="en-SG" sz="1200" dirty="0"/>
          </a:p>
        </p:txBody>
      </p:sp>
    </p:spTree>
    <p:extLst>
      <p:ext uri="{BB962C8B-B14F-4D97-AF65-F5344CB8AC3E}">
        <p14:creationId xmlns:p14="http://schemas.microsoft.com/office/powerpoint/2010/main" val="137714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Adding New Members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374499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E4E48D-FC08-4E78-971D-09D1629E2BAF}"/>
              </a:ext>
            </a:extLst>
          </p:cNvPr>
          <p:cNvSpPr>
            <a:spLocks noGrp="1"/>
          </p:cNvSpPr>
          <p:nvPr>
            <p:ph type="sldNum" sz="quarter" idx="12"/>
          </p:nvPr>
        </p:nvSpPr>
        <p:spPr/>
        <p:txBody>
          <a:bodyPr/>
          <a:lstStyle/>
          <a:p>
            <a:fld id="{6767FADE-2612-3649-B495-F644A23F288B}" type="slidenum">
              <a:rPr lang="en-US" smtClean="0"/>
              <a:pPr/>
              <a:t>82</a:t>
            </a:fld>
            <a:endParaRPr lang="en-US"/>
          </a:p>
        </p:txBody>
      </p:sp>
      <p:sp>
        <p:nvSpPr>
          <p:cNvPr id="3" name="Title 2">
            <a:extLst>
              <a:ext uri="{FF2B5EF4-FFF2-40B4-BE49-F238E27FC236}">
                <a16:creationId xmlns:a16="http://schemas.microsoft.com/office/drawing/2014/main" id="{BE2CA10D-B247-4D82-BADA-1DF6DBAC04E9}"/>
              </a:ext>
            </a:extLst>
          </p:cNvPr>
          <p:cNvSpPr>
            <a:spLocks noGrp="1"/>
          </p:cNvSpPr>
          <p:nvPr>
            <p:ph type="title"/>
          </p:nvPr>
        </p:nvSpPr>
        <p:spPr/>
        <p:txBody>
          <a:bodyPr/>
          <a:lstStyle/>
          <a:p>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8678A0B1-AC90-407C-A8D6-6AF49DF3EFD8}"/>
              </a:ext>
            </a:extLst>
          </p:cNvPr>
          <p:cNvSpPr>
            <a:spLocks noGrp="1"/>
          </p:cNvSpPr>
          <p:nvPr>
            <p:ph sz="quarter" idx="13"/>
          </p:nvPr>
        </p:nvSpPr>
        <p:spPr>
          <a:xfrm>
            <a:off x="665164" y="1651000"/>
            <a:ext cx="4678362" cy="3759200"/>
          </a:xfrm>
        </p:spPr>
        <p:txBody>
          <a:bodyPr/>
          <a:lstStyle/>
          <a:p>
            <a:r>
              <a:rPr lang="en-US" sz="2000" dirty="0">
                <a:latin typeface="Amasis MT Pro" panose="02040504050005020304" pitchFamily="18" charset="0"/>
              </a:rPr>
              <a:t>In the previous lesson, you should have created a simple </a:t>
            </a:r>
            <a:r>
              <a:rPr lang="en-US" sz="2000" b="1" dirty="0">
                <a:latin typeface="Amasis MT Pro" panose="02040504050005020304" pitchFamily="18" charset="0"/>
              </a:rPr>
              <a:t>add_member.html </a:t>
            </a:r>
            <a:r>
              <a:rPr lang="en-US" sz="2000" dirty="0">
                <a:latin typeface="Amasis MT Pro" panose="02040504050005020304" pitchFamily="18" charset="0"/>
              </a:rPr>
              <a:t>view.</a:t>
            </a:r>
          </a:p>
          <a:p>
            <a:endParaRPr lang="en-US" sz="2000" dirty="0">
              <a:latin typeface="Amasis MT Pro" panose="02040504050005020304" pitchFamily="18" charset="0"/>
            </a:endParaRPr>
          </a:p>
          <a:p>
            <a:r>
              <a:rPr lang="en-US" sz="2000" dirty="0">
                <a:latin typeface="Amasis MT Pro" panose="02040504050005020304" pitchFamily="18" charset="0"/>
              </a:rPr>
              <a:t>However, remember we have updated the </a:t>
            </a:r>
            <a:r>
              <a:rPr lang="en-US" sz="2000" b="1" dirty="0">
                <a:latin typeface="Amasis MT Pro" panose="02040504050005020304" pitchFamily="18" charset="0"/>
              </a:rPr>
              <a:t>Member</a:t>
            </a:r>
            <a:r>
              <a:rPr lang="en-US" sz="2000" dirty="0">
                <a:latin typeface="Amasis MT Pro" panose="02040504050005020304" pitchFamily="18" charset="0"/>
              </a:rPr>
              <a:t> class with more information. </a:t>
            </a:r>
          </a:p>
          <a:p>
            <a:endParaRPr lang="en-US" sz="2000" dirty="0">
              <a:latin typeface="Amasis MT Pro" panose="02040504050005020304" pitchFamily="18" charset="0"/>
            </a:endParaRPr>
          </a:p>
          <a:p>
            <a:r>
              <a:rPr lang="en-US" sz="2000" dirty="0">
                <a:latin typeface="Amasis MT Pro" panose="02040504050005020304" pitchFamily="18" charset="0"/>
              </a:rPr>
              <a:t>We will now update the </a:t>
            </a:r>
            <a:r>
              <a:rPr lang="en-US" sz="2000" b="1" dirty="0">
                <a:latin typeface="Amasis MT Pro" panose="02040504050005020304" pitchFamily="18" charset="0"/>
              </a:rPr>
              <a:t>add_member.html </a:t>
            </a:r>
            <a:r>
              <a:rPr lang="en-US" sz="2000" dirty="0">
                <a:latin typeface="Amasis MT Pro" panose="02040504050005020304" pitchFamily="18" charset="0"/>
              </a:rPr>
              <a:t>to reflect the new information.</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73D8A4CE-128E-4FBC-A2C8-C75D15179F7B}"/>
              </a:ext>
            </a:extLst>
          </p:cNvPr>
          <p:cNvPicPr>
            <a:picLocks noChangeAspect="1"/>
          </p:cNvPicPr>
          <p:nvPr/>
        </p:nvPicPr>
        <p:blipFill rotWithShape="1">
          <a:blip r:embed="rId2"/>
          <a:srcRect l="6095" t="4608" r="6513" b="4163"/>
          <a:stretch/>
        </p:blipFill>
        <p:spPr>
          <a:xfrm>
            <a:off x="5755838" y="1944207"/>
            <a:ext cx="2243400" cy="3465993"/>
          </a:xfrm>
          <a:prstGeom prst="rect">
            <a:avLst/>
          </a:prstGeom>
        </p:spPr>
      </p:pic>
    </p:spTree>
    <p:extLst>
      <p:ext uri="{BB962C8B-B14F-4D97-AF65-F5344CB8AC3E}">
        <p14:creationId xmlns:p14="http://schemas.microsoft.com/office/powerpoint/2010/main" val="3317962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58FC7B-1570-44DC-A5E9-3A4C1207EAC5}"/>
              </a:ext>
            </a:extLst>
          </p:cNvPr>
          <p:cNvSpPr>
            <a:spLocks noGrp="1"/>
          </p:cNvSpPr>
          <p:nvPr>
            <p:ph type="sldNum" sz="quarter" idx="12"/>
          </p:nvPr>
        </p:nvSpPr>
        <p:spPr/>
        <p:txBody>
          <a:bodyPr/>
          <a:lstStyle/>
          <a:p>
            <a:fld id="{6767FADE-2612-3649-B495-F644A23F288B}" type="slidenum">
              <a:rPr lang="en-US" smtClean="0"/>
              <a:pPr/>
              <a:t>83</a:t>
            </a:fld>
            <a:endParaRPr lang="en-US"/>
          </a:p>
        </p:txBody>
      </p:sp>
      <p:sp>
        <p:nvSpPr>
          <p:cNvPr id="3" name="Title 2">
            <a:extLst>
              <a:ext uri="{FF2B5EF4-FFF2-40B4-BE49-F238E27FC236}">
                <a16:creationId xmlns:a16="http://schemas.microsoft.com/office/drawing/2014/main" id="{DF3F2171-3B65-4773-A10A-3BB3F373C03B}"/>
              </a:ext>
            </a:extLst>
          </p:cNvPr>
          <p:cNvSpPr>
            <a:spLocks noGrp="1"/>
          </p:cNvSpPr>
          <p:nvPr>
            <p:ph type="title"/>
          </p:nvPr>
        </p:nvSpPr>
        <p:spPr/>
        <p:txBody>
          <a:bodyPr/>
          <a:lstStyle/>
          <a:p>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7C6BEBB9-613E-4B05-9C55-1A963F950C81}"/>
              </a:ext>
            </a:extLst>
          </p:cNvPr>
          <p:cNvSpPr>
            <a:spLocks noGrp="1"/>
          </p:cNvSpPr>
          <p:nvPr>
            <p:ph sz="quarter" idx="13"/>
          </p:nvPr>
        </p:nvSpPr>
        <p:spPr>
          <a:xfrm>
            <a:off x="665163" y="1651000"/>
            <a:ext cx="3906837" cy="3759200"/>
          </a:xfrm>
        </p:spPr>
        <p:txBody>
          <a:bodyPr/>
          <a:lstStyle/>
          <a:p>
            <a:r>
              <a:rPr lang="en-US" dirty="0">
                <a:latin typeface="Amasis MT Pro" panose="02040504050005020304" pitchFamily="18" charset="0"/>
              </a:rPr>
              <a:t>We will need to modify:</a:t>
            </a:r>
          </a:p>
          <a:p>
            <a:pPr lvl="1"/>
            <a:r>
              <a:rPr lang="en-US" dirty="0">
                <a:latin typeface="Amasis MT Pro" panose="02040504050005020304" pitchFamily="18" charset="0"/>
              </a:rPr>
              <a:t>add_member.html</a:t>
            </a:r>
          </a:p>
          <a:p>
            <a:pPr lvl="1"/>
            <a:r>
              <a:rPr lang="en-US" dirty="0">
                <a:latin typeface="Amasis MT Pro" panose="02040504050005020304" pitchFamily="18" charset="0"/>
              </a:rPr>
              <a:t>view_members.html</a:t>
            </a:r>
          </a:p>
          <a:p>
            <a:pPr lvl="1"/>
            <a:r>
              <a:rPr lang="en-US" dirty="0">
                <a:latin typeface="Amasis MT Pro" panose="02040504050005020304" pitchFamily="18" charset="0"/>
              </a:rPr>
              <a:t>MemberController.java</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453B27DA-3F80-4A34-A2BE-FD6243EABD2C}"/>
              </a:ext>
            </a:extLst>
          </p:cNvPr>
          <p:cNvPicPr>
            <a:picLocks noChangeAspect="1"/>
          </p:cNvPicPr>
          <p:nvPr/>
        </p:nvPicPr>
        <p:blipFill>
          <a:blip r:embed="rId2"/>
          <a:stretch>
            <a:fillRect/>
          </a:stretch>
        </p:blipFill>
        <p:spPr>
          <a:xfrm>
            <a:off x="476250" y="3530600"/>
            <a:ext cx="3470571" cy="2335694"/>
          </a:xfrm>
          <a:prstGeom prst="rect">
            <a:avLst/>
          </a:prstGeom>
        </p:spPr>
      </p:pic>
      <p:pic>
        <p:nvPicPr>
          <p:cNvPr id="7" name="Picture 6">
            <a:extLst>
              <a:ext uri="{FF2B5EF4-FFF2-40B4-BE49-F238E27FC236}">
                <a16:creationId xmlns:a16="http://schemas.microsoft.com/office/drawing/2014/main" id="{0BF74297-E60C-4AC7-A3DD-F2E2D97F1319}"/>
              </a:ext>
            </a:extLst>
          </p:cNvPr>
          <p:cNvPicPr>
            <a:picLocks noChangeAspect="1"/>
          </p:cNvPicPr>
          <p:nvPr/>
        </p:nvPicPr>
        <p:blipFill>
          <a:blip r:embed="rId3"/>
          <a:stretch>
            <a:fillRect/>
          </a:stretch>
        </p:blipFill>
        <p:spPr>
          <a:xfrm>
            <a:off x="4809229" y="3530600"/>
            <a:ext cx="3637899" cy="2448306"/>
          </a:xfrm>
          <a:prstGeom prst="rect">
            <a:avLst/>
          </a:prstGeom>
        </p:spPr>
      </p:pic>
      <p:sp>
        <p:nvSpPr>
          <p:cNvPr id="8" name="Arrow: Right 7">
            <a:extLst>
              <a:ext uri="{FF2B5EF4-FFF2-40B4-BE49-F238E27FC236}">
                <a16:creationId xmlns:a16="http://schemas.microsoft.com/office/drawing/2014/main" id="{31B7461F-9CFB-4BDA-8AE0-9379F9561E14}"/>
              </a:ext>
            </a:extLst>
          </p:cNvPr>
          <p:cNvSpPr/>
          <p:nvPr/>
        </p:nvSpPr>
        <p:spPr>
          <a:xfrm>
            <a:off x="4135734" y="4629150"/>
            <a:ext cx="436266" cy="238125"/>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75724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951F95-41F8-4212-8FDF-EC7068EAF612}"/>
              </a:ext>
            </a:extLst>
          </p:cNvPr>
          <p:cNvSpPr>
            <a:spLocks noGrp="1"/>
          </p:cNvSpPr>
          <p:nvPr>
            <p:ph type="sldNum" sz="quarter" idx="12"/>
          </p:nvPr>
        </p:nvSpPr>
        <p:spPr/>
        <p:txBody>
          <a:bodyPr/>
          <a:lstStyle/>
          <a:p>
            <a:fld id="{6767FADE-2612-3649-B495-F644A23F288B}" type="slidenum">
              <a:rPr lang="en-US" smtClean="0"/>
              <a:pPr/>
              <a:t>84</a:t>
            </a:fld>
            <a:endParaRPr lang="en-US"/>
          </a:p>
        </p:txBody>
      </p:sp>
      <p:sp>
        <p:nvSpPr>
          <p:cNvPr id="3" name="Title 2">
            <a:extLst>
              <a:ext uri="{FF2B5EF4-FFF2-40B4-BE49-F238E27FC236}">
                <a16:creationId xmlns:a16="http://schemas.microsoft.com/office/drawing/2014/main" id="{CF14F0C2-6387-4BD7-B7D4-EB14FC72B628}"/>
              </a:ext>
            </a:extLst>
          </p:cNvPr>
          <p:cNvSpPr>
            <a:spLocks noGrp="1"/>
          </p:cNvSpPr>
          <p:nvPr>
            <p:ph type="title"/>
          </p:nvPr>
        </p:nvSpPr>
        <p:spPr>
          <a:xfrm>
            <a:off x="665610" y="260714"/>
            <a:ext cx="7000464" cy="834439"/>
          </a:xfrm>
        </p:spPr>
        <p:txBody>
          <a:bodyPr>
            <a:normAutofit fontScale="90000"/>
          </a:bodyPr>
          <a:lstStyle/>
          <a:p>
            <a:r>
              <a:rPr lang="en-US" dirty="0">
                <a:solidFill>
                  <a:schemeClr val="tx1"/>
                </a:solidFill>
                <a:latin typeface="Amasis MT Pro Black" panose="02040A04050005020304" pitchFamily="18" charset="0"/>
              </a:rPr>
              <a:t>Exercise 9 - </a:t>
            </a:r>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6C7A9B7B-8879-4EEC-9063-A771267F260F}"/>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Modify </a:t>
            </a:r>
            <a:r>
              <a:rPr lang="en-US" b="1" dirty="0">
                <a:latin typeface="Amasis MT Pro" panose="02040504050005020304" pitchFamily="18" charset="0"/>
              </a:rPr>
              <a:t>add_member.html</a:t>
            </a:r>
          </a:p>
          <a:p>
            <a:pPr lvl="1"/>
            <a:r>
              <a:rPr lang="en-US" dirty="0">
                <a:latin typeface="Amasis MT Pro" panose="02040504050005020304" pitchFamily="18" charset="0"/>
              </a:rPr>
              <a:t>For the password and email field, you can use the input types password and email respectively.</a:t>
            </a:r>
          </a:p>
          <a:p>
            <a:pPr lvl="1"/>
            <a:r>
              <a:rPr lang="en-SG" dirty="0">
                <a:latin typeface="Amasis MT Pro" panose="02040504050005020304" pitchFamily="18" charset="0"/>
                <a:hlinkClick r:id="rId3"/>
              </a:rPr>
              <a:t>https://www.w3schools.com/html/html_form_input_types.asp</a:t>
            </a:r>
            <a:r>
              <a:rPr lang="en-SG" dirty="0">
                <a:latin typeface="Amasis MT Pro" panose="02040504050005020304" pitchFamily="18" charset="0"/>
              </a:rPr>
              <a:t> </a:t>
            </a:r>
          </a:p>
        </p:txBody>
      </p:sp>
      <p:pic>
        <p:nvPicPr>
          <p:cNvPr id="5" name="Picture 4">
            <a:extLst>
              <a:ext uri="{FF2B5EF4-FFF2-40B4-BE49-F238E27FC236}">
                <a16:creationId xmlns:a16="http://schemas.microsoft.com/office/drawing/2014/main" id="{69A28F52-0768-4E0F-AD5E-2D0B7BA36A66}"/>
              </a:ext>
            </a:extLst>
          </p:cNvPr>
          <p:cNvPicPr>
            <a:picLocks noChangeAspect="1"/>
          </p:cNvPicPr>
          <p:nvPr/>
        </p:nvPicPr>
        <p:blipFill>
          <a:blip r:embed="rId4"/>
          <a:stretch>
            <a:fillRect/>
          </a:stretch>
        </p:blipFill>
        <p:spPr>
          <a:xfrm>
            <a:off x="2668439" y="3530600"/>
            <a:ext cx="3470571" cy="2335694"/>
          </a:xfrm>
          <a:prstGeom prst="rect">
            <a:avLst/>
          </a:prstGeom>
        </p:spPr>
      </p:pic>
    </p:spTree>
    <p:extLst>
      <p:ext uri="{BB962C8B-B14F-4D97-AF65-F5344CB8AC3E}">
        <p14:creationId xmlns:p14="http://schemas.microsoft.com/office/powerpoint/2010/main" val="1318384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6C9691-988D-4094-BBF1-7AFCD3FF9D14}"/>
              </a:ext>
            </a:extLst>
          </p:cNvPr>
          <p:cNvSpPr>
            <a:spLocks noGrp="1"/>
          </p:cNvSpPr>
          <p:nvPr>
            <p:ph type="sldNum" sz="quarter" idx="12"/>
          </p:nvPr>
        </p:nvSpPr>
        <p:spPr/>
        <p:txBody>
          <a:bodyPr/>
          <a:lstStyle/>
          <a:p>
            <a:fld id="{6767FADE-2612-3649-B495-F644A23F288B}" type="slidenum">
              <a:rPr lang="en-US" smtClean="0"/>
              <a:pPr/>
              <a:t>85</a:t>
            </a:fld>
            <a:endParaRPr lang="en-US"/>
          </a:p>
        </p:txBody>
      </p:sp>
      <p:sp>
        <p:nvSpPr>
          <p:cNvPr id="3" name="Title 2">
            <a:extLst>
              <a:ext uri="{FF2B5EF4-FFF2-40B4-BE49-F238E27FC236}">
                <a16:creationId xmlns:a16="http://schemas.microsoft.com/office/drawing/2014/main" id="{2264A8F0-2445-403B-82E7-92172824ABCC}"/>
              </a:ext>
            </a:extLst>
          </p:cNvPr>
          <p:cNvSpPr>
            <a:spLocks noGrp="1"/>
          </p:cNvSpPr>
          <p:nvPr>
            <p:ph type="title"/>
          </p:nvPr>
        </p:nvSpPr>
        <p:spPr>
          <a:xfrm>
            <a:off x="665609" y="260714"/>
            <a:ext cx="7040209" cy="766518"/>
          </a:xfrm>
        </p:spPr>
        <p:txBody>
          <a:bodyPr>
            <a:normAutofit fontScale="90000"/>
          </a:bodyPr>
          <a:lstStyle/>
          <a:p>
            <a:r>
              <a:rPr lang="en-US" dirty="0">
                <a:solidFill>
                  <a:schemeClr val="tx1"/>
                </a:solidFill>
                <a:latin typeface="Amasis MT Pro Black" panose="02040A04050005020304" pitchFamily="18" charset="0"/>
              </a:rPr>
              <a:t>Exercise 9 - </a:t>
            </a:r>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E0790C7E-451D-4E7A-8C7D-9E24B670B234}"/>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Modify </a:t>
            </a:r>
            <a:r>
              <a:rPr lang="en-US" b="1" dirty="0">
                <a:latin typeface="Amasis MT Pro" panose="02040504050005020304" pitchFamily="18" charset="0"/>
              </a:rPr>
              <a:t>MemberController.java</a:t>
            </a: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46A29F7F-7308-4040-9A5B-D84F68401C97}"/>
              </a:ext>
            </a:extLst>
          </p:cNvPr>
          <p:cNvPicPr>
            <a:picLocks noChangeAspect="1"/>
          </p:cNvPicPr>
          <p:nvPr/>
        </p:nvPicPr>
        <p:blipFill>
          <a:blip r:embed="rId2"/>
          <a:stretch>
            <a:fillRect/>
          </a:stretch>
        </p:blipFill>
        <p:spPr>
          <a:xfrm>
            <a:off x="1438180" y="2244724"/>
            <a:ext cx="6267639" cy="3951169"/>
          </a:xfrm>
          <a:prstGeom prst="rect">
            <a:avLst/>
          </a:prstGeom>
          <a:ln>
            <a:solidFill>
              <a:schemeClr val="tx1"/>
            </a:solidFill>
          </a:ln>
        </p:spPr>
      </p:pic>
      <p:sp>
        <p:nvSpPr>
          <p:cNvPr id="6" name="Rectangle 5">
            <a:extLst>
              <a:ext uri="{FF2B5EF4-FFF2-40B4-BE49-F238E27FC236}">
                <a16:creationId xmlns:a16="http://schemas.microsoft.com/office/drawing/2014/main" id="{81E7E782-227C-4D4C-8FA6-4C346818DEEE}"/>
              </a:ext>
            </a:extLst>
          </p:cNvPr>
          <p:cNvSpPr/>
          <p:nvPr/>
        </p:nvSpPr>
        <p:spPr>
          <a:xfrm>
            <a:off x="2200275" y="4086225"/>
            <a:ext cx="5180053" cy="1485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7BEB60F-0BC5-4F31-8D0A-3030C5122BBC}"/>
              </a:ext>
            </a:extLst>
          </p:cNvPr>
          <p:cNvSpPr/>
          <p:nvPr/>
        </p:nvSpPr>
        <p:spPr>
          <a:xfrm>
            <a:off x="4790301" y="3767257"/>
            <a:ext cx="2590027" cy="2237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14168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BD75B6-956F-43EF-A9BF-D5C83D6DC319}"/>
              </a:ext>
            </a:extLst>
          </p:cNvPr>
          <p:cNvSpPr>
            <a:spLocks noGrp="1"/>
          </p:cNvSpPr>
          <p:nvPr>
            <p:ph type="sldNum" sz="quarter" idx="12"/>
          </p:nvPr>
        </p:nvSpPr>
        <p:spPr/>
        <p:txBody>
          <a:bodyPr/>
          <a:lstStyle/>
          <a:p>
            <a:fld id="{6767FADE-2612-3649-B495-F644A23F288B}" type="slidenum">
              <a:rPr lang="en-US" smtClean="0"/>
              <a:pPr/>
              <a:t>86</a:t>
            </a:fld>
            <a:endParaRPr lang="en-US"/>
          </a:p>
        </p:txBody>
      </p:sp>
      <p:sp>
        <p:nvSpPr>
          <p:cNvPr id="3" name="Title 2">
            <a:extLst>
              <a:ext uri="{FF2B5EF4-FFF2-40B4-BE49-F238E27FC236}">
                <a16:creationId xmlns:a16="http://schemas.microsoft.com/office/drawing/2014/main" id="{7F6FFA81-09D6-4B31-AC50-71421C0A6E70}"/>
              </a:ext>
            </a:extLst>
          </p:cNvPr>
          <p:cNvSpPr>
            <a:spLocks noGrp="1"/>
          </p:cNvSpPr>
          <p:nvPr>
            <p:ph type="title"/>
          </p:nvPr>
        </p:nvSpPr>
        <p:spPr>
          <a:xfrm>
            <a:off x="665610" y="207551"/>
            <a:ext cx="7330074" cy="784946"/>
          </a:xfrm>
        </p:spPr>
        <p:txBody>
          <a:bodyPr>
            <a:normAutofit/>
          </a:bodyPr>
          <a:lstStyle/>
          <a:p>
            <a:r>
              <a:rPr lang="en-US" dirty="0">
                <a:solidFill>
                  <a:schemeClr val="tx1"/>
                </a:solidFill>
                <a:latin typeface="Amasis MT Pro Black" panose="02040A04050005020304" pitchFamily="18" charset="0"/>
              </a:rPr>
              <a:t>Exercise 9 - </a:t>
            </a:r>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C6CBBFC4-A224-455B-87FC-8FD3C10AAC6B}"/>
              </a:ext>
            </a:extLst>
          </p:cNvPr>
          <p:cNvSpPr>
            <a:spLocks noGrp="1"/>
          </p:cNvSpPr>
          <p:nvPr>
            <p:ph sz="quarter" idx="13"/>
          </p:nvPr>
        </p:nvSpPr>
        <p:spPr>
          <a:xfrm>
            <a:off x="665610" y="1197997"/>
            <a:ext cx="7477125" cy="3759200"/>
          </a:xfrm>
        </p:spPr>
        <p:txBody>
          <a:bodyPr/>
          <a:lstStyle/>
          <a:p>
            <a:pPr marL="457200" indent="-457200">
              <a:buFont typeface="+mj-lt"/>
              <a:buAutoNum type="alphaLcParenR" startAt="3"/>
            </a:pPr>
            <a:r>
              <a:rPr lang="en-US" dirty="0">
                <a:latin typeface="Amasis MT Pro" panose="02040504050005020304" pitchFamily="18" charset="0"/>
              </a:rPr>
              <a:t>Modify </a:t>
            </a:r>
            <a:r>
              <a:rPr lang="en-US" b="1" dirty="0">
                <a:latin typeface="Amasis MT Pro" panose="02040504050005020304" pitchFamily="18" charset="0"/>
              </a:rPr>
              <a:t>view_members.html</a:t>
            </a:r>
            <a:endParaRPr lang="en-SG" b="1" dirty="0">
              <a:latin typeface="Amasis MT Pro" panose="02040504050005020304" pitchFamily="18" charset="0"/>
            </a:endParaRPr>
          </a:p>
        </p:txBody>
      </p:sp>
      <p:pic>
        <p:nvPicPr>
          <p:cNvPr id="5" name="Picture 4">
            <a:extLst>
              <a:ext uri="{FF2B5EF4-FFF2-40B4-BE49-F238E27FC236}">
                <a16:creationId xmlns:a16="http://schemas.microsoft.com/office/drawing/2014/main" id="{FD15A527-10FE-42AB-B5D3-3823FDD744E0}"/>
              </a:ext>
            </a:extLst>
          </p:cNvPr>
          <p:cNvPicPr>
            <a:picLocks noChangeAspect="1"/>
          </p:cNvPicPr>
          <p:nvPr/>
        </p:nvPicPr>
        <p:blipFill>
          <a:blip r:embed="rId2"/>
          <a:stretch>
            <a:fillRect/>
          </a:stretch>
        </p:blipFill>
        <p:spPr>
          <a:xfrm>
            <a:off x="1466036" y="2173655"/>
            <a:ext cx="6211928" cy="4047638"/>
          </a:xfrm>
          <a:prstGeom prst="rect">
            <a:avLst/>
          </a:prstGeom>
          <a:ln>
            <a:solidFill>
              <a:schemeClr val="tx1"/>
            </a:solidFill>
          </a:ln>
        </p:spPr>
      </p:pic>
      <p:sp>
        <p:nvSpPr>
          <p:cNvPr id="6" name="Rectangle 5">
            <a:extLst>
              <a:ext uri="{FF2B5EF4-FFF2-40B4-BE49-F238E27FC236}">
                <a16:creationId xmlns:a16="http://schemas.microsoft.com/office/drawing/2014/main" id="{2FF71769-6882-4445-95C1-6CB766E701AB}"/>
              </a:ext>
            </a:extLst>
          </p:cNvPr>
          <p:cNvSpPr/>
          <p:nvPr/>
        </p:nvSpPr>
        <p:spPr>
          <a:xfrm>
            <a:off x="2314575" y="3009900"/>
            <a:ext cx="5353050" cy="152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8CDE1C79-E480-487B-9AC1-16D65FC5C330}"/>
              </a:ext>
            </a:extLst>
          </p:cNvPr>
          <p:cNvSpPr/>
          <p:nvPr/>
        </p:nvSpPr>
        <p:spPr>
          <a:xfrm>
            <a:off x="3028950" y="3998545"/>
            <a:ext cx="1076325" cy="4972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287F666F-7C30-4718-8100-7A1B67E1ABEA}"/>
              </a:ext>
            </a:extLst>
          </p:cNvPr>
          <p:cNvSpPr/>
          <p:nvPr/>
        </p:nvSpPr>
        <p:spPr>
          <a:xfrm>
            <a:off x="3028950" y="5179703"/>
            <a:ext cx="2266950" cy="36384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714A434F-BD59-4CF6-9F57-6FD92E7300FD}"/>
              </a:ext>
            </a:extLst>
          </p:cNvPr>
          <p:cNvPicPr>
            <a:picLocks noChangeAspect="1"/>
          </p:cNvPicPr>
          <p:nvPr/>
        </p:nvPicPr>
        <p:blipFill>
          <a:blip r:embed="rId3"/>
          <a:stretch>
            <a:fillRect/>
          </a:stretch>
        </p:blipFill>
        <p:spPr>
          <a:xfrm>
            <a:off x="5816002" y="3405112"/>
            <a:ext cx="2855726" cy="1921904"/>
          </a:xfrm>
          <a:prstGeom prst="rect">
            <a:avLst/>
          </a:prstGeom>
        </p:spPr>
      </p:pic>
    </p:spTree>
    <p:extLst>
      <p:ext uri="{BB962C8B-B14F-4D97-AF65-F5344CB8AC3E}">
        <p14:creationId xmlns:p14="http://schemas.microsoft.com/office/powerpoint/2010/main" val="11488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4E704-5D48-4868-B566-143562340669}"/>
              </a:ext>
            </a:extLst>
          </p:cNvPr>
          <p:cNvSpPr>
            <a:spLocks noGrp="1"/>
          </p:cNvSpPr>
          <p:nvPr>
            <p:ph type="sldNum" sz="quarter" idx="12"/>
          </p:nvPr>
        </p:nvSpPr>
        <p:spPr/>
        <p:txBody>
          <a:bodyPr/>
          <a:lstStyle/>
          <a:p>
            <a:fld id="{6767FADE-2612-3649-B495-F644A23F288B}" type="slidenum">
              <a:rPr lang="en-US" smtClean="0"/>
              <a:pPr/>
              <a:t>87</a:t>
            </a:fld>
            <a:endParaRPr lang="en-US"/>
          </a:p>
        </p:txBody>
      </p:sp>
      <p:sp>
        <p:nvSpPr>
          <p:cNvPr id="3" name="Title 2">
            <a:extLst>
              <a:ext uri="{FF2B5EF4-FFF2-40B4-BE49-F238E27FC236}">
                <a16:creationId xmlns:a16="http://schemas.microsoft.com/office/drawing/2014/main" id="{2159987A-9E50-4213-8B20-0E7C8A759FEF}"/>
              </a:ext>
            </a:extLst>
          </p:cNvPr>
          <p:cNvSpPr>
            <a:spLocks noGrp="1"/>
          </p:cNvSpPr>
          <p:nvPr>
            <p:ph type="title"/>
          </p:nvPr>
        </p:nvSpPr>
        <p:spPr>
          <a:xfrm>
            <a:off x="665609" y="260713"/>
            <a:ext cx="7734112" cy="1089621"/>
          </a:xfrm>
        </p:spPr>
        <p:txBody>
          <a:bodyPr>
            <a:normAutofit/>
          </a:bodyPr>
          <a:lstStyle/>
          <a:p>
            <a:r>
              <a:rPr lang="en-US" dirty="0">
                <a:solidFill>
                  <a:schemeClr val="tx1"/>
                </a:solidFill>
                <a:latin typeface="Amasis MT Pro Black" panose="02040A04050005020304" pitchFamily="18" charset="0"/>
              </a:rPr>
              <a:t>Exercise 9 - </a:t>
            </a:r>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52D1184A-B999-4564-A9EB-2D5BA66449F9}"/>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Try adding a new user</a:t>
            </a:r>
          </a:p>
          <a:p>
            <a:pPr marL="457200" indent="-457200">
              <a:buFont typeface="+mj-lt"/>
              <a:buAutoNum type="alphaLcParenR" startAt="4"/>
            </a:pPr>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Logout of the existing account and try logging in with the new account that you just created.</a:t>
            </a:r>
          </a:p>
          <a:p>
            <a:pPr marL="457200" indent="-457200">
              <a:buFont typeface="+mj-lt"/>
              <a:buAutoNum type="alphaLcParenR" startAt="4"/>
            </a:pPr>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What is the password stored in your database?</a:t>
            </a:r>
          </a:p>
          <a:p>
            <a:pPr lvl="1"/>
            <a:endParaRPr lang="en-US" dirty="0">
              <a:latin typeface="Amasis MT Pro" panose="02040504050005020304" pitchFamily="18" charset="0"/>
            </a:endParaRPr>
          </a:p>
        </p:txBody>
      </p:sp>
      <p:pic>
        <p:nvPicPr>
          <p:cNvPr id="5" name="Picture 4">
            <a:extLst>
              <a:ext uri="{FF2B5EF4-FFF2-40B4-BE49-F238E27FC236}">
                <a16:creationId xmlns:a16="http://schemas.microsoft.com/office/drawing/2014/main" id="{F27B2DC0-F6E0-46FE-B823-9C23D60916DF}"/>
              </a:ext>
            </a:extLst>
          </p:cNvPr>
          <p:cNvPicPr>
            <a:picLocks noChangeAspect="1"/>
          </p:cNvPicPr>
          <p:nvPr/>
        </p:nvPicPr>
        <p:blipFill>
          <a:blip r:embed="rId2"/>
          <a:stretch>
            <a:fillRect/>
          </a:stretch>
        </p:blipFill>
        <p:spPr>
          <a:xfrm>
            <a:off x="8188947" y="165826"/>
            <a:ext cx="745961" cy="794367"/>
          </a:xfrm>
          <a:prstGeom prst="rect">
            <a:avLst/>
          </a:prstGeom>
        </p:spPr>
      </p:pic>
    </p:spTree>
    <p:extLst>
      <p:ext uri="{BB962C8B-B14F-4D97-AF65-F5344CB8AC3E}">
        <p14:creationId xmlns:p14="http://schemas.microsoft.com/office/powerpoint/2010/main" val="15900284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4E704-5D48-4868-B566-143562340669}"/>
              </a:ext>
            </a:extLst>
          </p:cNvPr>
          <p:cNvSpPr>
            <a:spLocks noGrp="1"/>
          </p:cNvSpPr>
          <p:nvPr>
            <p:ph type="sldNum" sz="quarter" idx="12"/>
          </p:nvPr>
        </p:nvSpPr>
        <p:spPr/>
        <p:txBody>
          <a:bodyPr/>
          <a:lstStyle/>
          <a:p>
            <a:fld id="{6767FADE-2612-3649-B495-F644A23F288B}" type="slidenum">
              <a:rPr lang="en-US" smtClean="0"/>
              <a:pPr/>
              <a:t>88</a:t>
            </a:fld>
            <a:endParaRPr lang="en-US"/>
          </a:p>
        </p:txBody>
      </p:sp>
      <p:sp>
        <p:nvSpPr>
          <p:cNvPr id="3" name="Title 2">
            <a:extLst>
              <a:ext uri="{FF2B5EF4-FFF2-40B4-BE49-F238E27FC236}">
                <a16:creationId xmlns:a16="http://schemas.microsoft.com/office/drawing/2014/main" id="{2159987A-9E50-4213-8B20-0E7C8A759FEF}"/>
              </a:ext>
            </a:extLst>
          </p:cNvPr>
          <p:cNvSpPr>
            <a:spLocks noGrp="1"/>
          </p:cNvSpPr>
          <p:nvPr>
            <p:ph type="title"/>
          </p:nvPr>
        </p:nvSpPr>
        <p:spPr>
          <a:xfrm>
            <a:off x="665609" y="260714"/>
            <a:ext cx="7627785" cy="1068356"/>
          </a:xfrm>
        </p:spPr>
        <p:txBody>
          <a:bodyPr>
            <a:normAutofit/>
          </a:bodyPr>
          <a:lstStyle/>
          <a:p>
            <a:r>
              <a:rPr lang="en-US" dirty="0">
                <a:solidFill>
                  <a:schemeClr val="tx1"/>
                </a:solidFill>
                <a:latin typeface="Amasis MT Pro Black" panose="02040A04050005020304" pitchFamily="18" charset="0"/>
              </a:rPr>
              <a:t>Exercise 9 - </a:t>
            </a:r>
            <a:r>
              <a:rPr lang="en-SG" dirty="0">
                <a:solidFill>
                  <a:schemeClr val="tx1"/>
                </a:solidFill>
                <a:latin typeface="Amasis MT Pro Black" panose="02040A04050005020304" pitchFamily="18" charset="0"/>
              </a:rPr>
              <a:t>Adding New Members</a:t>
            </a:r>
          </a:p>
        </p:txBody>
      </p:sp>
      <p:sp>
        <p:nvSpPr>
          <p:cNvPr id="4" name="Content Placeholder 3">
            <a:extLst>
              <a:ext uri="{FF2B5EF4-FFF2-40B4-BE49-F238E27FC236}">
                <a16:creationId xmlns:a16="http://schemas.microsoft.com/office/drawing/2014/main" id="{52D1184A-B999-4564-A9EB-2D5BA66449F9}"/>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Try adding a new user</a:t>
            </a:r>
          </a:p>
          <a:p>
            <a:pPr marL="457200" indent="-457200">
              <a:buFont typeface="+mj-lt"/>
              <a:buAutoNum type="alphaLcParenR" startAt="4"/>
            </a:pPr>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Logout of the existing account and try logging in with the new account that you just created.</a:t>
            </a:r>
          </a:p>
          <a:p>
            <a:pPr marL="457200" indent="-457200">
              <a:buFont typeface="+mj-lt"/>
              <a:buAutoNum type="alphaLcParenR" startAt="4"/>
            </a:pPr>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What is the password stored in your database?</a:t>
            </a:r>
          </a:p>
          <a:p>
            <a:pPr lvl="1"/>
            <a:r>
              <a:rPr lang="en-US" dirty="0">
                <a:solidFill>
                  <a:srgbClr val="0070C0"/>
                </a:solidFill>
                <a:latin typeface="Amasis MT Pro" panose="02040504050005020304" pitchFamily="18" charset="0"/>
              </a:rPr>
              <a:t>$2a$10$J/hGdsCIGzhididFsR.8Juhc/Xo54qrCf8A.hamT1veqiAfGWQzcG</a:t>
            </a:r>
          </a:p>
          <a:p>
            <a:pPr lvl="1"/>
            <a:endParaRPr lang="en-US" dirty="0">
              <a:latin typeface="Amasis MT Pro" panose="02040504050005020304" pitchFamily="18" charset="0"/>
            </a:endParaRPr>
          </a:p>
        </p:txBody>
      </p:sp>
      <p:sp>
        <p:nvSpPr>
          <p:cNvPr id="5" name="TextBox 4">
            <a:extLst>
              <a:ext uri="{FF2B5EF4-FFF2-40B4-BE49-F238E27FC236}">
                <a16:creationId xmlns:a16="http://schemas.microsoft.com/office/drawing/2014/main" id="{A680B2A2-B7FC-4C0E-9578-0B83B9496EB3}"/>
              </a:ext>
            </a:extLst>
          </p:cNvPr>
          <p:cNvSpPr txBox="1"/>
          <p:nvPr/>
        </p:nvSpPr>
        <p:spPr>
          <a:xfrm>
            <a:off x="1840322" y="4930001"/>
            <a:ext cx="5463355" cy="276999"/>
          </a:xfrm>
          <a:prstGeom prst="rect">
            <a:avLst/>
          </a:prstGeom>
          <a:noFill/>
        </p:spPr>
        <p:txBody>
          <a:bodyPr wrap="none" rtlCol="0">
            <a:spAutoFit/>
          </a:bodyPr>
          <a:lstStyle/>
          <a:p>
            <a:r>
              <a:rPr lang="en-US" sz="1200" dirty="0">
                <a:solidFill>
                  <a:srgbClr val="FF0000"/>
                </a:solidFill>
              </a:rPr>
              <a:t>Your password will be different depending on what you set as the password. </a:t>
            </a:r>
            <a:endParaRPr lang="en-SG" sz="1200" dirty="0">
              <a:solidFill>
                <a:srgbClr val="FF0000"/>
              </a:solidFill>
            </a:endParaRPr>
          </a:p>
        </p:txBody>
      </p:sp>
    </p:spTree>
    <p:extLst>
      <p:ext uri="{BB962C8B-B14F-4D97-AF65-F5344CB8AC3E}">
        <p14:creationId xmlns:p14="http://schemas.microsoft.com/office/powerpoint/2010/main" val="2914603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9D99C-EB3F-40F4-842B-9B41692751B9}"/>
              </a:ext>
            </a:extLst>
          </p:cNvPr>
          <p:cNvSpPr>
            <a:spLocks noGrp="1"/>
          </p:cNvSpPr>
          <p:nvPr>
            <p:ph type="sldNum" sz="quarter" idx="12"/>
          </p:nvPr>
        </p:nvSpPr>
        <p:spPr/>
        <p:txBody>
          <a:bodyPr/>
          <a:lstStyle/>
          <a:p>
            <a:fld id="{6767FADE-2612-3649-B495-F644A23F288B}" type="slidenum">
              <a:rPr lang="en-US" smtClean="0"/>
              <a:pPr/>
              <a:t>89</a:t>
            </a:fld>
            <a:endParaRPr lang="en-US"/>
          </a:p>
        </p:txBody>
      </p:sp>
      <p:sp>
        <p:nvSpPr>
          <p:cNvPr id="3" name="Title 2">
            <a:extLst>
              <a:ext uri="{FF2B5EF4-FFF2-40B4-BE49-F238E27FC236}">
                <a16:creationId xmlns:a16="http://schemas.microsoft.com/office/drawing/2014/main" id="{EDC4CB6F-88D1-49EF-A31E-A28593924D45}"/>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FF396021-663B-42FB-862F-66A761837CDA}"/>
              </a:ext>
            </a:extLst>
          </p:cNvPr>
          <p:cNvPicPr>
            <a:picLocks noChangeAspect="1"/>
          </p:cNvPicPr>
          <p:nvPr/>
        </p:nvPicPr>
        <p:blipFill>
          <a:blip r:embed="rId3"/>
          <a:stretch>
            <a:fillRect/>
          </a:stretch>
        </p:blipFill>
        <p:spPr>
          <a:xfrm>
            <a:off x="392072" y="1932841"/>
            <a:ext cx="4256955" cy="2683618"/>
          </a:xfrm>
          <a:prstGeom prst="rect">
            <a:avLst/>
          </a:prstGeom>
          <a:ln>
            <a:solidFill>
              <a:schemeClr val="tx1"/>
            </a:solidFill>
          </a:ln>
        </p:spPr>
      </p:pic>
      <p:pic>
        <p:nvPicPr>
          <p:cNvPr id="8" name="Picture 7">
            <a:extLst>
              <a:ext uri="{FF2B5EF4-FFF2-40B4-BE49-F238E27FC236}">
                <a16:creationId xmlns:a16="http://schemas.microsoft.com/office/drawing/2014/main" id="{11F36755-E10B-413A-8B02-02EA2A0EC3BE}"/>
              </a:ext>
            </a:extLst>
          </p:cNvPr>
          <p:cNvPicPr>
            <a:picLocks noChangeAspect="1"/>
          </p:cNvPicPr>
          <p:nvPr/>
        </p:nvPicPr>
        <p:blipFill>
          <a:blip r:embed="rId4"/>
          <a:stretch>
            <a:fillRect/>
          </a:stretch>
        </p:blipFill>
        <p:spPr>
          <a:xfrm>
            <a:off x="4364029" y="3152775"/>
            <a:ext cx="4606942" cy="3001843"/>
          </a:xfrm>
          <a:prstGeom prst="rect">
            <a:avLst/>
          </a:prstGeom>
          <a:solidFill>
            <a:schemeClr val="bg1"/>
          </a:solidFill>
          <a:ln>
            <a:solidFill>
              <a:schemeClr val="tx1"/>
            </a:solidFill>
          </a:ln>
        </p:spPr>
      </p:pic>
      <p:sp>
        <p:nvSpPr>
          <p:cNvPr id="6" name="Rectangle 5">
            <a:extLst>
              <a:ext uri="{FF2B5EF4-FFF2-40B4-BE49-F238E27FC236}">
                <a16:creationId xmlns:a16="http://schemas.microsoft.com/office/drawing/2014/main" id="{23563887-6917-4A9A-8392-E95DEF864FC3}"/>
              </a:ext>
            </a:extLst>
          </p:cNvPr>
          <p:cNvSpPr/>
          <p:nvPr/>
        </p:nvSpPr>
        <p:spPr>
          <a:xfrm>
            <a:off x="942976" y="3152774"/>
            <a:ext cx="3371850" cy="6298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88045AB6-B181-4A7E-91D3-476A70512D2E}"/>
              </a:ext>
            </a:extLst>
          </p:cNvPr>
          <p:cNvSpPr/>
          <p:nvPr/>
        </p:nvSpPr>
        <p:spPr>
          <a:xfrm>
            <a:off x="942976" y="3965220"/>
            <a:ext cx="3371849" cy="2003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D2E66C2F-EB14-4DF3-B4B2-7F769F265FE6}"/>
              </a:ext>
            </a:extLst>
          </p:cNvPr>
          <p:cNvSpPr/>
          <p:nvPr/>
        </p:nvSpPr>
        <p:spPr>
          <a:xfrm>
            <a:off x="4980028" y="3782658"/>
            <a:ext cx="3990943" cy="940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14EB309E-89D7-44AB-B4B2-BD57EFCA8678}"/>
              </a:ext>
            </a:extLst>
          </p:cNvPr>
          <p:cNvSpPr txBox="1"/>
          <p:nvPr/>
        </p:nvSpPr>
        <p:spPr>
          <a:xfrm>
            <a:off x="2983975" y="1047870"/>
            <a:ext cx="4784874" cy="1323439"/>
          </a:xfrm>
          <a:prstGeom prst="rect">
            <a:avLst/>
          </a:prstGeom>
          <a:solidFill>
            <a:schemeClr val="bg1"/>
          </a:solidFill>
          <a:ln>
            <a:solidFill>
              <a:srgbClr val="FF0000"/>
            </a:solidFill>
          </a:ln>
        </p:spPr>
        <p:txBody>
          <a:bodyPr wrap="square" rtlCol="0">
            <a:spAutoFit/>
          </a:bodyPr>
          <a:lstStyle/>
          <a:p>
            <a:r>
              <a:rPr lang="en-US" sz="1000" dirty="0"/>
              <a:t>1. Spring Security’s </a:t>
            </a:r>
            <a:r>
              <a:rPr lang="en-US" sz="1000" b="1" dirty="0" err="1"/>
              <a:t>PasswordEncoder</a:t>
            </a:r>
            <a:r>
              <a:rPr lang="en-US" sz="1000" dirty="0"/>
              <a:t> interface is used to perform a one way transformation of a password to allow the password to be stored securely.</a:t>
            </a:r>
          </a:p>
          <a:p>
            <a:endParaRPr lang="en-US" sz="1000" dirty="0"/>
          </a:p>
          <a:p>
            <a:r>
              <a:rPr lang="en-US" sz="1000" b="1" dirty="0" err="1"/>
              <a:t>BCryptPasswordEncoder</a:t>
            </a:r>
            <a:r>
              <a:rPr lang="en-US" sz="1000" dirty="0"/>
              <a:t> is an implementation of </a:t>
            </a:r>
            <a:r>
              <a:rPr lang="en-US" sz="1000" dirty="0" err="1"/>
              <a:t>PasswordEncoder</a:t>
            </a:r>
            <a:r>
              <a:rPr lang="en-US" sz="1000" dirty="0"/>
              <a:t> that uses the </a:t>
            </a:r>
            <a:r>
              <a:rPr lang="en-US" sz="1000" dirty="0" err="1"/>
              <a:t>BCrypt</a:t>
            </a:r>
            <a:r>
              <a:rPr lang="en-US" sz="1000" dirty="0"/>
              <a:t> strong hashing function. </a:t>
            </a:r>
          </a:p>
          <a:p>
            <a:endParaRPr lang="en-US" sz="1000" dirty="0"/>
          </a:p>
          <a:p>
            <a:r>
              <a:rPr lang="en-US" sz="1000" dirty="0"/>
              <a:t>The member object is then updated with the encoded password. The role is also set here, to a default “ROLE_USER”</a:t>
            </a:r>
          </a:p>
        </p:txBody>
      </p:sp>
      <p:cxnSp>
        <p:nvCxnSpPr>
          <p:cNvPr id="11" name="Straight Arrow Connector 10">
            <a:extLst>
              <a:ext uri="{FF2B5EF4-FFF2-40B4-BE49-F238E27FC236}">
                <a16:creationId xmlns:a16="http://schemas.microsoft.com/office/drawing/2014/main" id="{C53A667A-F670-4F51-A3FC-9725D934A820}"/>
              </a:ext>
            </a:extLst>
          </p:cNvPr>
          <p:cNvCxnSpPr>
            <a:cxnSpLocks/>
            <a:stCxn id="4" idx="1"/>
          </p:cNvCxnSpPr>
          <p:nvPr/>
        </p:nvCxnSpPr>
        <p:spPr>
          <a:xfrm flipH="1">
            <a:off x="1905802" y="1709590"/>
            <a:ext cx="1078173" cy="14662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1FB48C0-D2A1-4044-B0FE-8A1CCB4D831E}"/>
              </a:ext>
            </a:extLst>
          </p:cNvPr>
          <p:cNvSpPr txBox="1"/>
          <p:nvPr/>
        </p:nvSpPr>
        <p:spPr>
          <a:xfrm>
            <a:off x="897127" y="4890092"/>
            <a:ext cx="3246844" cy="1015663"/>
          </a:xfrm>
          <a:prstGeom prst="rect">
            <a:avLst/>
          </a:prstGeom>
          <a:solidFill>
            <a:schemeClr val="bg1"/>
          </a:solidFill>
          <a:ln>
            <a:solidFill>
              <a:srgbClr val="FF0000"/>
            </a:solidFill>
          </a:ln>
        </p:spPr>
        <p:txBody>
          <a:bodyPr wrap="square" rtlCol="0">
            <a:spAutoFit/>
          </a:bodyPr>
          <a:lstStyle/>
          <a:p>
            <a:r>
              <a:rPr lang="en-US" sz="1000" dirty="0"/>
              <a:t>2. </a:t>
            </a:r>
            <a:r>
              <a:rPr lang="en-US" sz="1000" b="1" dirty="0" err="1"/>
              <a:t>RedirectAttributes</a:t>
            </a:r>
            <a:r>
              <a:rPr lang="en-US" sz="1000" dirty="0"/>
              <a:t> is a specialization of the Model interface that controllers can use to select attributes for a redirect scenario. </a:t>
            </a:r>
          </a:p>
          <a:p>
            <a:endParaRPr lang="en-US" sz="1000" dirty="0"/>
          </a:p>
          <a:p>
            <a:r>
              <a:rPr lang="en-US" sz="1000" dirty="0"/>
              <a:t>Here we have used it to add an attribute named </a:t>
            </a:r>
            <a:r>
              <a:rPr lang="en-US" sz="1000" b="1" dirty="0"/>
              <a:t>success</a:t>
            </a:r>
            <a:r>
              <a:rPr lang="en-US" sz="1000" dirty="0"/>
              <a:t>. We also use bootstrap classes to style it.</a:t>
            </a:r>
          </a:p>
        </p:txBody>
      </p:sp>
      <p:sp>
        <p:nvSpPr>
          <p:cNvPr id="19" name="Rectangle 18">
            <a:extLst>
              <a:ext uri="{FF2B5EF4-FFF2-40B4-BE49-F238E27FC236}">
                <a16:creationId xmlns:a16="http://schemas.microsoft.com/office/drawing/2014/main" id="{121D7072-A7D4-4BDB-9AE4-AEE5555F7356}"/>
              </a:ext>
            </a:extLst>
          </p:cNvPr>
          <p:cNvSpPr/>
          <p:nvPr/>
        </p:nvSpPr>
        <p:spPr>
          <a:xfrm>
            <a:off x="2678104" y="2970211"/>
            <a:ext cx="1795037" cy="14024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1" name="Straight Arrow Connector 20">
            <a:extLst>
              <a:ext uri="{FF2B5EF4-FFF2-40B4-BE49-F238E27FC236}">
                <a16:creationId xmlns:a16="http://schemas.microsoft.com/office/drawing/2014/main" id="{EEDAC9E9-9882-427E-B00B-E267EA94EA39}"/>
              </a:ext>
            </a:extLst>
          </p:cNvPr>
          <p:cNvCxnSpPr>
            <a:stCxn id="18" idx="0"/>
            <a:endCxn id="12" idx="2"/>
          </p:cNvCxnSpPr>
          <p:nvPr/>
        </p:nvCxnSpPr>
        <p:spPr>
          <a:xfrm flipV="1">
            <a:off x="2520549" y="4165604"/>
            <a:ext cx="108352" cy="7244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D4D3941-54BC-4E89-BAAD-755CC54D4A8B}"/>
              </a:ext>
            </a:extLst>
          </p:cNvPr>
          <p:cNvCxnSpPr>
            <a:stCxn id="18" idx="3"/>
            <a:endCxn id="9" idx="1"/>
          </p:cNvCxnSpPr>
          <p:nvPr/>
        </p:nvCxnSpPr>
        <p:spPr>
          <a:xfrm flipV="1">
            <a:off x="4143971" y="3829667"/>
            <a:ext cx="836057" cy="1568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321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9" grpId="0" animBg="1"/>
      <p:bldP spid="4"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37609-EBB0-4DA6-A6E4-F2968A9FFF6A}"/>
              </a:ext>
            </a:extLst>
          </p:cNvPr>
          <p:cNvSpPr>
            <a:spLocks noGrp="1"/>
          </p:cNvSpPr>
          <p:nvPr>
            <p:ph type="sldNum" sz="quarter" idx="12"/>
          </p:nvPr>
        </p:nvSpPr>
        <p:spPr/>
        <p:txBody>
          <a:bodyPr/>
          <a:lstStyle/>
          <a:p>
            <a:fld id="{6767FADE-2612-3649-B495-F644A23F288B}" type="slidenum">
              <a:rPr lang="en-US" smtClean="0"/>
              <a:pPr/>
              <a:t>9</a:t>
            </a:fld>
            <a:endParaRPr lang="en-US"/>
          </a:p>
        </p:txBody>
      </p:sp>
      <p:sp>
        <p:nvSpPr>
          <p:cNvPr id="3" name="Title 2">
            <a:extLst>
              <a:ext uri="{FF2B5EF4-FFF2-40B4-BE49-F238E27FC236}">
                <a16:creationId xmlns:a16="http://schemas.microsoft.com/office/drawing/2014/main" id="{5E403B56-6B63-483F-9178-2947F2467AFA}"/>
              </a:ext>
            </a:extLst>
          </p:cNvPr>
          <p:cNvSpPr>
            <a:spLocks noGrp="1"/>
          </p:cNvSpPr>
          <p:nvPr>
            <p:ph type="title"/>
          </p:nvPr>
        </p:nvSpPr>
        <p:spPr>
          <a:xfrm>
            <a:off x="106316" y="312987"/>
            <a:ext cx="7430826" cy="604593"/>
          </a:xfrm>
        </p:spPr>
        <p:txBody>
          <a:bodyPr>
            <a:normAutofit fontScale="90000"/>
          </a:bodyPr>
          <a:lstStyle/>
          <a:p>
            <a:r>
              <a:rPr lang="en-US" dirty="0">
                <a:solidFill>
                  <a:schemeClr val="tx1"/>
                </a:solidFill>
                <a:latin typeface="Amasis MT Pro Black" panose="02040A04050005020304" pitchFamily="18" charset="0"/>
              </a:rPr>
              <a:t>RECALL - Viewing a list of categories</a:t>
            </a:r>
            <a:endParaRPr lang="en-SG" dirty="0">
              <a:solidFill>
                <a:schemeClr val="tx1"/>
              </a:solidFill>
              <a:latin typeface="Amasis MT Pro Black" panose="02040A04050005020304" pitchFamily="18" charset="0"/>
            </a:endParaRPr>
          </a:p>
        </p:txBody>
      </p:sp>
      <p:grpSp>
        <p:nvGrpSpPr>
          <p:cNvPr id="9" name="Group 8">
            <a:extLst>
              <a:ext uri="{FF2B5EF4-FFF2-40B4-BE49-F238E27FC236}">
                <a16:creationId xmlns:a16="http://schemas.microsoft.com/office/drawing/2014/main" id="{74F66003-6A70-4258-AC4E-CF69603AA525}"/>
              </a:ext>
            </a:extLst>
          </p:cNvPr>
          <p:cNvGrpSpPr/>
          <p:nvPr/>
        </p:nvGrpSpPr>
        <p:grpSpPr>
          <a:xfrm>
            <a:off x="795004" y="1352448"/>
            <a:ext cx="7652124" cy="4289607"/>
            <a:chOff x="1224232" y="3319139"/>
            <a:chExt cx="6386382" cy="3658596"/>
          </a:xfrm>
        </p:grpSpPr>
        <p:pic>
          <p:nvPicPr>
            <p:cNvPr id="11" name="Picture 10">
              <a:extLst>
                <a:ext uri="{FF2B5EF4-FFF2-40B4-BE49-F238E27FC236}">
                  <a16:creationId xmlns:a16="http://schemas.microsoft.com/office/drawing/2014/main" id="{A6461766-63CA-4754-A3B0-E9F73235540B}"/>
                </a:ext>
              </a:extLst>
            </p:cNvPr>
            <p:cNvPicPr>
              <a:picLocks noChangeAspect="1"/>
            </p:cNvPicPr>
            <p:nvPr/>
          </p:nvPicPr>
          <p:blipFill>
            <a:blip r:embed="rId2"/>
            <a:stretch>
              <a:fillRect/>
            </a:stretch>
          </p:blipFill>
          <p:spPr>
            <a:xfrm>
              <a:off x="3205946" y="5297988"/>
              <a:ext cx="2601560" cy="167974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8097754-9E12-4090-9060-4A9E0773EED7}"/>
                </a:ext>
              </a:extLst>
            </p:cNvPr>
            <p:cNvPicPr>
              <a:picLocks noChangeAspect="1"/>
            </p:cNvPicPr>
            <p:nvPr/>
          </p:nvPicPr>
          <p:blipFill>
            <a:blip r:embed="rId3"/>
            <a:stretch>
              <a:fillRect/>
            </a:stretch>
          </p:blipFill>
          <p:spPr>
            <a:xfrm>
              <a:off x="1224232" y="3319139"/>
              <a:ext cx="6386382" cy="1489760"/>
            </a:xfrm>
            <a:prstGeom prst="rect">
              <a:avLst/>
            </a:prstGeom>
          </p:spPr>
        </p:pic>
        <p:cxnSp>
          <p:nvCxnSpPr>
            <p:cNvPr id="13" name="Straight Arrow Connector 12">
              <a:extLst>
                <a:ext uri="{FF2B5EF4-FFF2-40B4-BE49-F238E27FC236}">
                  <a16:creationId xmlns:a16="http://schemas.microsoft.com/office/drawing/2014/main" id="{98CDBE19-079C-49FC-B170-82F2AF3D5670}"/>
                </a:ext>
              </a:extLst>
            </p:cNvPr>
            <p:cNvCxnSpPr>
              <a:cxnSpLocks/>
            </p:cNvCxnSpPr>
            <p:nvPr/>
          </p:nvCxnSpPr>
          <p:spPr>
            <a:xfrm flipH="1">
              <a:off x="5009047" y="4576591"/>
              <a:ext cx="380246" cy="714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68531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Custom Login/Logout</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568793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9487BE-E6FA-45F7-9AA7-D07C716821E4}"/>
              </a:ext>
            </a:extLst>
          </p:cNvPr>
          <p:cNvSpPr>
            <a:spLocks noGrp="1"/>
          </p:cNvSpPr>
          <p:nvPr>
            <p:ph type="sldNum" sz="quarter" idx="12"/>
          </p:nvPr>
        </p:nvSpPr>
        <p:spPr/>
        <p:txBody>
          <a:bodyPr/>
          <a:lstStyle/>
          <a:p>
            <a:fld id="{6767FADE-2612-3649-B495-F644A23F288B}" type="slidenum">
              <a:rPr lang="en-US" smtClean="0"/>
              <a:pPr/>
              <a:t>91</a:t>
            </a:fld>
            <a:endParaRPr lang="en-US"/>
          </a:p>
        </p:txBody>
      </p:sp>
      <p:sp>
        <p:nvSpPr>
          <p:cNvPr id="3" name="Title 2">
            <a:extLst>
              <a:ext uri="{FF2B5EF4-FFF2-40B4-BE49-F238E27FC236}">
                <a16:creationId xmlns:a16="http://schemas.microsoft.com/office/drawing/2014/main" id="{44CEEB4F-6F73-47EB-A473-34B2FE4CEF29}"/>
              </a:ext>
            </a:extLst>
          </p:cNvPr>
          <p:cNvSpPr>
            <a:spLocks noGrp="1"/>
          </p:cNvSpPr>
          <p:nvPr>
            <p:ph type="title"/>
          </p:nvPr>
        </p:nvSpPr>
        <p:spPr>
          <a:xfrm>
            <a:off x="665610" y="207551"/>
            <a:ext cx="6211928" cy="604593"/>
          </a:xfrm>
        </p:spPr>
        <p:txBody>
          <a:bodyPr/>
          <a:lstStyle/>
          <a:p>
            <a:r>
              <a:rPr lang="en-US" dirty="0">
                <a:solidFill>
                  <a:schemeClr val="tx1"/>
                </a:solidFill>
                <a:latin typeface="Amasis MT Pro Black" panose="02040A04050005020304" pitchFamily="18" charset="0"/>
              </a:rPr>
              <a:t>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8A5EA8E-C72D-4DF9-B7F3-C2D615641CE4}"/>
              </a:ext>
            </a:extLst>
          </p:cNvPr>
          <p:cNvSpPr>
            <a:spLocks noGrp="1"/>
          </p:cNvSpPr>
          <p:nvPr>
            <p:ph sz="quarter" idx="13"/>
          </p:nvPr>
        </p:nvSpPr>
        <p:spPr/>
        <p:txBody>
          <a:bodyPr/>
          <a:lstStyle/>
          <a:p>
            <a:r>
              <a:rPr lang="en-US" dirty="0">
                <a:latin typeface="Amasis MT Pro" panose="02040504050005020304" pitchFamily="18" charset="0"/>
              </a:rPr>
              <a:t>Currently, the login page is the default login page provided by Spring Security. </a:t>
            </a: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a:p>
            <a:endParaRPr lang="en-US" dirty="0">
              <a:latin typeface="Amasis MT Pro" panose="02040504050005020304" pitchFamily="18" charset="0"/>
            </a:endParaRPr>
          </a:p>
        </p:txBody>
      </p:sp>
      <p:pic>
        <p:nvPicPr>
          <p:cNvPr id="5" name="Picture 4">
            <a:extLst>
              <a:ext uri="{FF2B5EF4-FFF2-40B4-BE49-F238E27FC236}">
                <a16:creationId xmlns:a16="http://schemas.microsoft.com/office/drawing/2014/main" id="{34277CE9-9A5D-43E4-ACEF-0C0425BBE9BC}"/>
              </a:ext>
            </a:extLst>
          </p:cNvPr>
          <p:cNvPicPr>
            <a:picLocks noChangeAspect="1"/>
          </p:cNvPicPr>
          <p:nvPr/>
        </p:nvPicPr>
        <p:blipFill>
          <a:blip r:embed="rId2"/>
          <a:stretch>
            <a:fillRect/>
          </a:stretch>
        </p:blipFill>
        <p:spPr>
          <a:xfrm>
            <a:off x="2883465" y="2676274"/>
            <a:ext cx="3994073" cy="2367363"/>
          </a:xfrm>
          <a:prstGeom prst="rect">
            <a:avLst/>
          </a:prstGeom>
        </p:spPr>
      </p:pic>
    </p:spTree>
    <p:extLst>
      <p:ext uri="{BB962C8B-B14F-4D97-AF65-F5344CB8AC3E}">
        <p14:creationId xmlns:p14="http://schemas.microsoft.com/office/powerpoint/2010/main" val="23633263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F86DA8-F504-431C-8B02-5D0F916CC062}"/>
              </a:ext>
            </a:extLst>
          </p:cNvPr>
          <p:cNvSpPr>
            <a:spLocks noGrp="1"/>
          </p:cNvSpPr>
          <p:nvPr>
            <p:ph type="sldNum" sz="quarter" idx="12"/>
          </p:nvPr>
        </p:nvSpPr>
        <p:spPr/>
        <p:txBody>
          <a:bodyPr/>
          <a:lstStyle/>
          <a:p>
            <a:fld id="{6767FADE-2612-3649-B495-F644A23F288B}" type="slidenum">
              <a:rPr lang="en-US" smtClean="0"/>
              <a:pPr/>
              <a:t>92</a:t>
            </a:fld>
            <a:endParaRPr lang="en-US"/>
          </a:p>
        </p:txBody>
      </p:sp>
      <p:sp>
        <p:nvSpPr>
          <p:cNvPr id="3" name="Title 2">
            <a:extLst>
              <a:ext uri="{FF2B5EF4-FFF2-40B4-BE49-F238E27FC236}">
                <a16:creationId xmlns:a16="http://schemas.microsoft.com/office/drawing/2014/main" id="{A2961422-7C78-44D1-B8E3-9E4E5F55857D}"/>
              </a:ext>
            </a:extLst>
          </p:cNvPr>
          <p:cNvSpPr>
            <a:spLocks noGrp="1"/>
          </p:cNvSpPr>
          <p:nvPr>
            <p:ph type="title"/>
          </p:nvPr>
        </p:nvSpPr>
        <p:spPr>
          <a:xfrm>
            <a:off x="665610" y="207552"/>
            <a:ext cx="6211928" cy="604593"/>
          </a:xfrm>
        </p:spPr>
        <p:txBody>
          <a:bodyPr/>
          <a:lstStyle/>
          <a:p>
            <a:r>
              <a:rPr lang="en-SG" dirty="0">
                <a:solidFill>
                  <a:schemeClr val="tx1"/>
                </a:solidFill>
                <a:latin typeface="Amasis MT Pro Black" panose="02040A04050005020304" pitchFamily="18" charset="0"/>
              </a:rPr>
              <a:t>Custom Login page</a:t>
            </a:r>
          </a:p>
        </p:txBody>
      </p:sp>
      <p:sp>
        <p:nvSpPr>
          <p:cNvPr id="4" name="Content Placeholder 3">
            <a:extLst>
              <a:ext uri="{FF2B5EF4-FFF2-40B4-BE49-F238E27FC236}">
                <a16:creationId xmlns:a16="http://schemas.microsoft.com/office/drawing/2014/main" id="{C2F88307-E9A7-4F0A-8B40-67B43CC1650A}"/>
              </a:ext>
            </a:extLst>
          </p:cNvPr>
          <p:cNvSpPr>
            <a:spLocks noGrp="1"/>
          </p:cNvSpPr>
          <p:nvPr>
            <p:ph sz="quarter" idx="13"/>
          </p:nvPr>
        </p:nvSpPr>
        <p:spPr>
          <a:xfrm>
            <a:off x="665610" y="1395818"/>
            <a:ext cx="7477125" cy="3759200"/>
          </a:xfrm>
        </p:spPr>
        <p:txBody>
          <a:bodyPr/>
          <a:lstStyle/>
          <a:p>
            <a:r>
              <a:rPr lang="en-US" dirty="0">
                <a:latin typeface="Amasis MT Pro" panose="02040504050005020304" pitchFamily="18" charset="0"/>
              </a:rPr>
              <a:t>We can customize the page so that we can include the </a:t>
            </a:r>
            <a:r>
              <a:rPr lang="en-US" dirty="0" err="1">
                <a:latin typeface="Amasis MT Pro" panose="02040504050005020304" pitchFamily="18" charset="0"/>
              </a:rPr>
              <a:t>Booklink</a:t>
            </a:r>
            <a:r>
              <a:rPr lang="en-US" dirty="0">
                <a:latin typeface="Amasis MT Pro" panose="02040504050005020304" pitchFamily="18" charset="0"/>
              </a:rPr>
              <a:t> headers. </a:t>
            </a: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D1808E20-F3BE-42E6-AAC3-3D13E0E81324}"/>
              </a:ext>
            </a:extLst>
          </p:cNvPr>
          <p:cNvPicPr>
            <a:picLocks noChangeAspect="1"/>
          </p:cNvPicPr>
          <p:nvPr/>
        </p:nvPicPr>
        <p:blipFill>
          <a:blip r:embed="rId2"/>
          <a:stretch>
            <a:fillRect/>
          </a:stretch>
        </p:blipFill>
        <p:spPr>
          <a:xfrm>
            <a:off x="2220678" y="2487245"/>
            <a:ext cx="4702643" cy="3630612"/>
          </a:xfrm>
          <a:prstGeom prst="rect">
            <a:avLst/>
          </a:prstGeom>
          <a:ln>
            <a:solidFill>
              <a:schemeClr val="tx1"/>
            </a:solidFill>
          </a:ln>
        </p:spPr>
      </p:pic>
    </p:spTree>
    <p:extLst>
      <p:ext uri="{BB962C8B-B14F-4D97-AF65-F5344CB8AC3E}">
        <p14:creationId xmlns:p14="http://schemas.microsoft.com/office/powerpoint/2010/main" val="178536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73BA0D-1627-4D95-8321-7B50E56763F0}"/>
              </a:ext>
            </a:extLst>
          </p:cNvPr>
          <p:cNvSpPr>
            <a:spLocks noGrp="1"/>
          </p:cNvSpPr>
          <p:nvPr>
            <p:ph type="sldNum" sz="quarter" idx="12"/>
          </p:nvPr>
        </p:nvSpPr>
        <p:spPr/>
        <p:txBody>
          <a:bodyPr/>
          <a:lstStyle/>
          <a:p>
            <a:fld id="{6767FADE-2612-3649-B495-F644A23F288B}" type="slidenum">
              <a:rPr lang="en-US" smtClean="0"/>
              <a:pPr/>
              <a:t>93</a:t>
            </a:fld>
            <a:endParaRPr lang="en-US"/>
          </a:p>
        </p:txBody>
      </p:sp>
      <p:sp>
        <p:nvSpPr>
          <p:cNvPr id="3" name="Title 2">
            <a:extLst>
              <a:ext uri="{FF2B5EF4-FFF2-40B4-BE49-F238E27FC236}">
                <a16:creationId xmlns:a16="http://schemas.microsoft.com/office/drawing/2014/main" id="{E84B0400-5878-452B-8783-05B0B08A3547}"/>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D60FA08-A424-488D-9CB2-FE54B6BD4C49}"/>
              </a:ext>
            </a:extLst>
          </p:cNvPr>
          <p:cNvSpPr>
            <a:spLocks noGrp="1"/>
          </p:cNvSpPr>
          <p:nvPr>
            <p:ph sz="quarter" idx="13"/>
          </p:nvPr>
        </p:nvSpPr>
        <p:spPr/>
        <p:txBody>
          <a:bodyPr/>
          <a:lstStyle/>
          <a:p>
            <a:r>
              <a:rPr lang="en-US" dirty="0">
                <a:latin typeface="Amasis MT Pro" panose="02040504050005020304" pitchFamily="18" charset="0"/>
              </a:rPr>
              <a:t>However, we also need to update </a:t>
            </a:r>
            <a:r>
              <a:rPr lang="en-SG" dirty="0">
                <a:latin typeface="Amasis MT Pro" panose="02040504050005020304" pitchFamily="18" charset="0"/>
              </a:rPr>
              <a:t>the headers so that we can allow visitors can login, and logged in members can logout.</a:t>
            </a:r>
          </a:p>
        </p:txBody>
      </p:sp>
      <p:pic>
        <p:nvPicPr>
          <p:cNvPr id="5" name="Picture 4">
            <a:extLst>
              <a:ext uri="{FF2B5EF4-FFF2-40B4-BE49-F238E27FC236}">
                <a16:creationId xmlns:a16="http://schemas.microsoft.com/office/drawing/2014/main" id="{7265EA0B-9657-4A79-9863-F7D4EF4FCD28}"/>
              </a:ext>
            </a:extLst>
          </p:cNvPr>
          <p:cNvPicPr>
            <a:picLocks noChangeAspect="1"/>
          </p:cNvPicPr>
          <p:nvPr/>
        </p:nvPicPr>
        <p:blipFill>
          <a:blip r:embed="rId2"/>
          <a:stretch>
            <a:fillRect/>
          </a:stretch>
        </p:blipFill>
        <p:spPr>
          <a:xfrm>
            <a:off x="647700" y="2940467"/>
            <a:ext cx="7848600" cy="1362075"/>
          </a:xfrm>
          <a:prstGeom prst="rect">
            <a:avLst/>
          </a:prstGeom>
        </p:spPr>
      </p:pic>
      <p:pic>
        <p:nvPicPr>
          <p:cNvPr id="6" name="Picture 5">
            <a:extLst>
              <a:ext uri="{FF2B5EF4-FFF2-40B4-BE49-F238E27FC236}">
                <a16:creationId xmlns:a16="http://schemas.microsoft.com/office/drawing/2014/main" id="{AE0CAE34-4A8F-4B8F-BE5B-6C35BC73730F}"/>
              </a:ext>
            </a:extLst>
          </p:cNvPr>
          <p:cNvPicPr>
            <a:picLocks noChangeAspect="1"/>
          </p:cNvPicPr>
          <p:nvPr/>
        </p:nvPicPr>
        <p:blipFill>
          <a:blip r:embed="rId3"/>
          <a:stretch>
            <a:fillRect/>
          </a:stretch>
        </p:blipFill>
        <p:spPr>
          <a:xfrm>
            <a:off x="552450" y="4545493"/>
            <a:ext cx="8039100" cy="1190625"/>
          </a:xfrm>
          <a:prstGeom prst="rect">
            <a:avLst/>
          </a:prstGeom>
        </p:spPr>
      </p:pic>
      <p:sp>
        <p:nvSpPr>
          <p:cNvPr id="7" name="Rectangle 6">
            <a:extLst>
              <a:ext uri="{FF2B5EF4-FFF2-40B4-BE49-F238E27FC236}">
                <a16:creationId xmlns:a16="http://schemas.microsoft.com/office/drawing/2014/main" id="{A8D551C4-6090-4BD4-B387-0968BC36180C}"/>
              </a:ext>
            </a:extLst>
          </p:cNvPr>
          <p:cNvSpPr/>
          <p:nvPr/>
        </p:nvSpPr>
        <p:spPr>
          <a:xfrm>
            <a:off x="7778223" y="3429000"/>
            <a:ext cx="516289" cy="41164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38270880-99D4-45D0-BB92-812991A3DD4D}"/>
              </a:ext>
            </a:extLst>
          </p:cNvPr>
          <p:cNvSpPr/>
          <p:nvPr/>
        </p:nvSpPr>
        <p:spPr>
          <a:xfrm>
            <a:off x="7702111" y="4958083"/>
            <a:ext cx="592401" cy="41164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71431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CD083F-51F1-43B3-95BF-D78812290905}"/>
              </a:ext>
            </a:extLst>
          </p:cNvPr>
          <p:cNvSpPr>
            <a:spLocks noGrp="1"/>
          </p:cNvSpPr>
          <p:nvPr>
            <p:ph type="sldNum" sz="quarter" idx="12"/>
          </p:nvPr>
        </p:nvSpPr>
        <p:spPr/>
        <p:txBody>
          <a:bodyPr/>
          <a:lstStyle/>
          <a:p>
            <a:fld id="{6767FADE-2612-3649-B495-F644A23F288B}" type="slidenum">
              <a:rPr lang="en-US" smtClean="0"/>
              <a:pPr/>
              <a:t>94</a:t>
            </a:fld>
            <a:endParaRPr lang="en-US"/>
          </a:p>
        </p:txBody>
      </p:sp>
      <p:sp>
        <p:nvSpPr>
          <p:cNvPr id="3" name="Title 2">
            <a:extLst>
              <a:ext uri="{FF2B5EF4-FFF2-40B4-BE49-F238E27FC236}">
                <a16:creationId xmlns:a16="http://schemas.microsoft.com/office/drawing/2014/main" id="{600DA77D-A463-450B-93C3-8BCB72DA0267}"/>
              </a:ext>
            </a:extLst>
          </p:cNvPr>
          <p:cNvSpPr>
            <a:spLocks noGrp="1"/>
          </p:cNvSpPr>
          <p:nvPr>
            <p:ph type="title"/>
          </p:nvPr>
        </p:nvSpPr>
        <p:spPr>
          <a:xfrm>
            <a:off x="665610" y="207551"/>
            <a:ext cx="6211928" cy="604593"/>
          </a:xfrm>
        </p:spPr>
        <p:txBody>
          <a:bodyPr/>
          <a:lstStyle/>
          <a:p>
            <a:r>
              <a:rPr lang="en-US" dirty="0">
                <a:solidFill>
                  <a:schemeClr val="tx1"/>
                </a:solidFill>
                <a:latin typeface="Amasis MT Pro Black" panose="02040A04050005020304" pitchFamily="18" charset="0"/>
              </a:rPr>
              <a:t>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D42C67F-C8F5-48A4-B7F5-484E82914394}"/>
              </a:ext>
            </a:extLst>
          </p:cNvPr>
          <p:cNvSpPr>
            <a:spLocks noGrp="1"/>
          </p:cNvSpPr>
          <p:nvPr>
            <p:ph sz="quarter" idx="13"/>
          </p:nvPr>
        </p:nvSpPr>
        <p:spPr>
          <a:xfrm>
            <a:off x="665163" y="1704163"/>
            <a:ext cx="7477125" cy="3759200"/>
          </a:xfrm>
        </p:spPr>
        <p:txBody>
          <a:bodyPr/>
          <a:lstStyle/>
          <a:p>
            <a:r>
              <a:rPr lang="en-US" dirty="0">
                <a:latin typeface="Amasis MT Pro" panose="02040504050005020304" pitchFamily="18" charset="0"/>
              </a:rPr>
              <a:t>We will need to do the following:</a:t>
            </a:r>
          </a:p>
          <a:p>
            <a:pPr lvl="1"/>
            <a:r>
              <a:rPr lang="en-US" dirty="0">
                <a:latin typeface="Amasis MT Pro" panose="02040504050005020304" pitchFamily="18" charset="0"/>
              </a:rPr>
              <a:t>Create login.html</a:t>
            </a:r>
          </a:p>
          <a:p>
            <a:pPr lvl="1"/>
            <a:r>
              <a:rPr lang="en-US" dirty="0">
                <a:latin typeface="Amasis MT Pro" panose="02040504050005020304" pitchFamily="18" charset="0"/>
              </a:rPr>
              <a:t>Create LoginController.java</a:t>
            </a:r>
          </a:p>
          <a:p>
            <a:pPr lvl="1"/>
            <a:r>
              <a:rPr lang="en-US" dirty="0">
                <a:latin typeface="Amasis MT Pro" panose="02040504050005020304" pitchFamily="18" charset="0"/>
              </a:rPr>
              <a:t>Update WebSecurityConfig.java</a:t>
            </a:r>
          </a:p>
          <a:p>
            <a:pPr lvl="1"/>
            <a:r>
              <a:rPr lang="en-US" dirty="0">
                <a:latin typeface="Amasis MT Pro" panose="02040504050005020304" pitchFamily="18" charset="0"/>
              </a:rPr>
              <a:t>Update header.html</a:t>
            </a:r>
          </a:p>
          <a:p>
            <a:pPr lvl="1"/>
            <a:r>
              <a:rPr lang="en-US" dirty="0">
                <a:latin typeface="Amasis MT Pro" panose="02040504050005020304" pitchFamily="18" charset="0"/>
              </a:rPr>
              <a:t>Update index.html</a:t>
            </a:r>
            <a:endParaRPr lang="en-SG" dirty="0">
              <a:latin typeface="Amasis MT Pro" panose="02040504050005020304" pitchFamily="18" charset="0"/>
            </a:endParaRPr>
          </a:p>
        </p:txBody>
      </p:sp>
    </p:spTree>
    <p:extLst>
      <p:ext uri="{BB962C8B-B14F-4D97-AF65-F5344CB8AC3E}">
        <p14:creationId xmlns:p14="http://schemas.microsoft.com/office/powerpoint/2010/main" val="1493032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C5ED11-D13E-4084-ABBA-8D8917C71437}"/>
              </a:ext>
            </a:extLst>
          </p:cNvPr>
          <p:cNvSpPr>
            <a:spLocks noGrp="1"/>
          </p:cNvSpPr>
          <p:nvPr>
            <p:ph type="sldNum" sz="quarter" idx="12"/>
          </p:nvPr>
        </p:nvSpPr>
        <p:spPr/>
        <p:txBody>
          <a:bodyPr/>
          <a:lstStyle/>
          <a:p>
            <a:fld id="{6767FADE-2612-3649-B495-F644A23F288B}" type="slidenum">
              <a:rPr lang="en-US" smtClean="0"/>
              <a:pPr/>
              <a:t>95</a:t>
            </a:fld>
            <a:endParaRPr lang="en-US"/>
          </a:p>
        </p:txBody>
      </p:sp>
      <p:sp>
        <p:nvSpPr>
          <p:cNvPr id="3" name="Title 2">
            <a:extLst>
              <a:ext uri="{FF2B5EF4-FFF2-40B4-BE49-F238E27FC236}">
                <a16:creationId xmlns:a16="http://schemas.microsoft.com/office/drawing/2014/main" id="{F4FD736C-BDDD-4BBD-AF82-CE4E03E09D23}"/>
              </a:ext>
            </a:extLst>
          </p:cNvPr>
          <p:cNvSpPr>
            <a:spLocks noGrp="1"/>
          </p:cNvSpPr>
          <p:nvPr>
            <p:ph type="title"/>
          </p:nvPr>
        </p:nvSpPr>
        <p:spPr>
          <a:xfrm>
            <a:off x="665609" y="260714"/>
            <a:ext cx="7287543" cy="802542"/>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6AD3FD4-2A9D-46FD-86C9-95C64A26EC25}"/>
              </a:ext>
            </a:extLst>
          </p:cNvPr>
          <p:cNvSpPr>
            <a:spLocks noGrp="1"/>
          </p:cNvSpPr>
          <p:nvPr>
            <p:ph sz="quarter" idx="13"/>
          </p:nvPr>
        </p:nvSpPr>
        <p:spPr>
          <a:xfrm>
            <a:off x="665609" y="1267428"/>
            <a:ext cx="7477125" cy="3759200"/>
          </a:xfrm>
        </p:spPr>
        <p:txBody>
          <a:bodyPr/>
          <a:lstStyle/>
          <a:p>
            <a:pPr marL="457200" indent="-457200">
              <a:buFont typeface="+mj-lt"/>
              <a:buAutoNum type="alphaLcParenR"/>
            </a:pPr>
            <a:r>
              <a:rPr lang="en-US" sz="2000" dirty="0">
                <a:latin typeface="Amasis MT Pro" panose="02040504050005020304" pitchFamily="18" charset="0"/>
              </a:rPr>
              <a:t>Stop the </a:t>
            </a:r>
            <a:r>
              <a:rPr lang="en-US" sz="2000" dirty="0" err="1">
                <a:latin typeface="Amasis MT Pro" panose="02040504050005020304" pitchFamily="18" charset="0"/>
              </a:rPr>
              <a:t>springboot</a:t>
            </a:r>
            <a:r>
              <a:rPr lang="en-US" sz="2000" dirty="0">
                <a:latin typeface="Amasis MT Pro" panose="02040504050005020304" pitchFamily="18" charset="0"/>
              </a:rPr>
              <a:t> application before making changes.</a:t>
            </a:r>
          </a:p>
          <a:p>
            <a:pPr marL="457200" indent="-457200">
              <a:buFont typeface="+mj-lt"/>
              <a:buAutoNum type="alphaLcParenR"/>
            </a:pPr>
            <a:r>
              <a:rPr lang="en-US" sz="2000" dirty="0">
                <a:latin typeface="Amasis MT Pro" panose="02040504050005020304" pitchFamily="18" charset="0"/>
              </a:rPr>
              <a:t>Using index.html as our base, make a copy of index.html and rename the file to </a:t>
            </a:r>
            <a:r>
              <a:rPr lang="en-US" sz="2000" b="1" dirty="0">
                <a:latin typeface="Amasis MT Pro" panose="02040504050005020304" pitchFamily="18" charset="0"/>
              </a:rPr>
              <a:t>login.html</a:t>
            </a:r>
          </a:p>
          <a:p>
            <a:pPr marL="457200" indent="-457200">
              <a:buFont typeface="+mj-lt"/>
              <a:buAutoNum type="alphaLcParenR"/>
            </a:pPr>
            <a:r>
              <a:rPr lang="en-US" sz="2000" dirty="0">
                <a:latin typeface="Amasis MT Pro" panose="02040504050005020304" pitchFamily="18" charset="0"/>
              </a:rPr>
              <a:t>In the main element, remove the heading with the welcome message and replace it with the form shown:</a:t>
            </a:r>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B9A99D18-B4ED-4782-BCE1-13D1E257CB2B}"/>
              </a:ext>
            </a:extLst>
          </p:cNvPr>
          <p:cNvPicPr>
            <a:picLocks noChangeAspect="1"/>
          </p:cNvPicPr>
          <p:nvPr/>
        </p:nvPicPr>
        <p:blipFill>
          <a:blip r:embed="rId2"/>
          <a:stretch>
            <a:fillRect/>
          </a:stretch>
        </p:blipFill>
        <p:spPr>
          <a:xfrm>
            <a:off x="1572041" y="3428733"/>
            <a:ext cx="5999918" cy="2808064"/>
          </a:xfrm>
          <a:prstGeom prst="rect">
            <a:avLst/>
          </a:prstGeom>
          <a:ln>
            <a:solidFill>
              <a:schemeClr val="tx1"/>
            </a:solidFill>
          </a:ln>
        </p:spPr>
      </p:pic>
    </p:spTree>
    <p:extLst>
      <p:ext uri="{BB962C8B-B14F-4D97-AF65-F5344CB8AC3E}">
        <p14:creationId xmlns:p14="http://schemas.microsoft.com/office/powerpoint/2010/main" val="3843676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329C7C-603B-48CB-9CE4-F69DEC53DD80}"/>
              </a:ext>
            </a:extLst>
          </p:cNvPr>
          <p:cNvSpPr>
            <a:spLocks noGrp="1"/>
          </p:cNvSpPr>
          <p:nvPr>
            <p:ph type="sldNum" sz="quarter" idx="12"/>
          </p:nvPr>
        </p:nvSpPr>
        <p:spPr/>
        <p:txBody>
          <a:bodyPr/>
          <a:lstStyle/>
          <a:p>
            <a:fld id="{6767FADE-2612-3649-B495-F644A23F288B}" type="slidenum">
              <a:rPr lang="en-US" smtClean="0"/>
              <a:pPr/>
              <a:t>96</a:t>
            </a:fld>
            <a:endParaRPr lang="en-US"/>
          </a:p>
        </p:txBody>
      </p:sp>
      <p:sp>
        <p:nvSpPr>
          <p:cNvPr id="3" name="Title 2">
            <a:extLst>
              <a:ext uri="{FF2B5EF4-FFF2-40B4-BE49-F238E27FC236}">
                <a16:creationId xmlns:a16="http://schemas.microsoft.com/office/drawing/2014/main" id="{2A3BEC39-9505-4C63-BC64-46AE93CF0788}"/>
              </a:ext>
            </a:extLst>
          </p:cNvPr>
          <p:cNvSpPr>
            <a:spLocks noGrp="1"/>
          </p:cNvSpPr>
          <p:nvPr>
            <p:ph type="title"/>
          </p:nvPr>
        </p:nvSpPr>
        <p:spPr>
          <a:xfrm>
            <a:off x="665610" y="260714"/>
            <a:ext cx="7032362" cy="813174"/>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B60A872-FD98-436A-B686-89D1F35CE2F1}"/>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Create </a:t>
            </a:r>
            <a:r>
              <a:rPr lang="en-US" b="1" dirty="0">
                <a:latin typeface="Amasis MT Pro" panose="02040504050005020304" pitchFamily="18" charset="0"/>
              </a:rPr>
              <a:t>LoginController.java </a:t>
            </a:r>
            <a:r>
              <a:rPr lang="en-US" dirty="0">
                <a:latin typeface="Amasis MT Pro" panose="02040504050005020304" pitchFamily="18" charset="0"/>
              </a:rPr>
              <a:t>with the mapping and view as shown</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C1831471-FA75-4EFA-A92A-B13805E85BE9}"/>
              </a:ext>
            </a:extLst>
          </p:cNvPr>
          <p:cNvPicPr>
            <a:picLocks noChangeAspect="1"/>
          </p:cNvPicPr>
          <p:nvPr/>
        </p:nvPicPr>
        <p:blipFill>
          <a:blip r:embed="rId2"/>
          <a:stretch>
            <a:fillRect/>
          </a:stretch>
        </p:blipFill>
        <p:spPr>
          <a:xfrm>
            <a:off x="2092759" y="2826678"/>
            <a:ext cx="4115535" cy="2566678"/>
          </a:xfrm>
          <a:prstGeom prst="rect">
            <a:avLst/>
          </a:prstGeom>
          <a:ln>
            <a:solidFill>
              <a:schemeClr val="tx1"/>
            </a:solidFill>
          </a:ln>
        </p:spPr>
      </p:pic>
    </p:spTree>
    <p:extLst>
      <p:ext uri="{BB962C8B-B14F-4D97-AF65-F5344CB8AC3E}">
        <p14:creationId xmlns:p14="http://schemas.microsoft.com/office/powerpoint/2010/main" val="713069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9F2CBB-D8F2-4CE5-BAF8-7521BCA65C4F}"/>
              </a:ext>
            </a:extLst>
          </p:cNvPr>
          <p:cNvSpPr>
            <a:spLocks noGrp="1"/>
          </p:cNvSpPr>
          <p:nvPr>
            <p:ph type="sldNum" sz="quarter" idx="12"/>
          </p:nvPr>
        </p:nvSpPr>
        <p:spPr/>
        <p:txBody>
          <a:bodyPr/>
          <a:lstStyle/>
          <a:p>
            <a:fld id="{6767FADE-2612-3649-B495-F644A23F288B}" type="slidenum">
              <a:rPr lang="en-US" smtClean="0"/>
              <a:pPr/>
              <a:t>97</a:t>
            </a:fld>
            <a:endParaRPr lang="en-US" dirty="0"/>
          </a:p>
        </p:txBody>
      </p:sp>
      <p:sp>
        <p:nvSpPr>
          <p:cNvPr id="3" name="Title 2">
            <a:extLst>
              <a:ext uri="{FF2B5EF4-FFF2-40B4-BE49-F238E27FC236}">
                <a16:creationId xmlns:a16="http://schemas.microsoft.com/office/drawing/2014/main" id="{9FF86213-DAA3-4078-8072-33AD7C491D14}"/>
              </a:ext>
            </a:extLst>
          </p:cNvPr>
          <p:cNvSpPr>
            <a:spLocks noGrp="1"/>
          </p:cNvSpPr>
          <p:nvPr>
            <p:ph type="title"/>
          </p:nvPr>
        </p:nvSpPr>
        <p:spPr>
          <a:xfrm>
            <a:off x="665610" y="260714"/>
            <a:ext cx="7403652" cy="917931"/>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666AE0A6-CF5C-48CE-AE8D-1CBB6AB9A576}"/>
              </a:ext>
            </a:extLst>
          </p:cNvPr>
          <p:cNvSpPr>
            <a:spLocks noGrp="1"/>
          </p:cNvSpPr>
          <p:nvPr>
            <p:ph sz="quarter" idx="13"/>
          </p:nvPr>
        </p:nvSpPr>
        <p:spPr>
          <a:xfrm>
            <a:off x="665610" y="1267864"/>
            <a:ext cx="7477125" cy="3759200"/>
          </a:xfrm>
        </p:spPr>
        <p:txBody>
          <a:bodyPr/>
          <a:lstStyle/>
          <a:p>
            <a:pPr marL="457200" indent="-457200">
              <a:buFont typeface="+mj-lt"/>
              <a:buAutoNum type="alphaLcParenR" startAt="5"/>
            </a:pPr>
            <a:r>
              <a:rPr lang="en-US" dirty="0">
                <a:latin typeface="Amasis MT Pro" panose="02040504050005020304" pitchFamily="18" charset="0"/>
              </a:rPr>
              <a:t>In </a:t>
            </a:r>
            <a:r>
              <a:rPr lang="en-US" b="1" dirty="0">
                <a:latin typeface="Amasis MT Pro" panose="02040504050005020304" pitchFamily="18" charset="0"/>
              </a:rPr>
              <a:t>WebSecurityConfig.java</a:t>
            </a:r>
            <a:r>
              <a:rPr lang="en-US" dirty="0">
                <a:latin typeface="Amasis MT Pro" panose="02040504050005020304" pitchFamily="18" charset="0"/>
              </a:rPr>
              <a:t>, modify the login and logout functions as shown</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094324B3-AAA1-47D9-B1A3-BBE0A3EC1380}"/>
              </a:ext>
            </a:extLst>
          </p:cNvPr>
          <p:cNvPicPr>
            <a:picLocks noChangeAspect="1"/>
          </p:cNvPicPr>
          <p:nvPr/>
        </p:nvPicPr>
        <p:blipFill>
          <a:blip r:embed="rId2"/>
          <a:stretch>
            <a:fillRect/>
          </a:stretch>
        </p:blipFill>
        <p:spPr>
          <a:xfrm>
            <a:off x="1001712" y="2564680"/>
            <a:ext cx="7067550" cy="3114675"/>
          </a:xfrm>
          <a:prstGeom prst="rect">
            <a:avLst/>
          </a:prstGeom>
        </p:spPr>
      </p:pic>
      <p:sp>
        <p:nvSpPr>
          <p:cNvPr id="6" name="Rectangle 5">
            <a:extLst>
              <a:ext uri="{FF2B5EF4-FFF2-40B4-BE49-F238E27FC236}">
                <a16:creationId xmlns:a16="http://schemas.microsoft.com/office/drawing/2014/main" id="{D3FF3F68-DEBA-4CA7-A774-22BC10F49A5E}"/>
              </a:ext>
            </a:extLst>
          </p:cNvPr>
          <p:cNvSpPr/>
          <p:nvPr/>
        </p:nvSpPr>
        <p:spPr>
          <a:xfrm>
            <a:off x="1674796" y="4533499"/>
            <a:ext cx="4032985" cy="6352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120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4A2C7-63BE-4296-8840-05AF7643F118}"/>
              </a:ext>
            </a:extLst>
          </p:cNvPr>
          <p:cNvSpPr>
            <a:spLocks noGrp="1"/>
          </p:cNvSpPr>
          <p:nvPr>
            <p:ph type="sldNum" sz="quarter" idx="12"/>
          </p:nvPr>
        </p:nvSpPr>
        <p:spPr/>
        <p:txBody>
          <a:bodyPr/>
          <a:lstStyle/>
          <a:p>
            <a:fld id="{6767FADE-2612-3649-B495-F644A23F288B}" type="slidenum">
              <a:rPr lang="en-US" smtClean="0"/>
              <a:pPr/>
              <a:t>98</a:t>
            </a:fld>
            <a:endParaRPr lang="en-US"/>
          </a:p>
        </p:txBody>
      </p:sp>
      <p:sp>
        <p:nvSpPr>
          <p:cNvPr id="3" name="Title 2">
            <a:extLst>
              <a:ext uri="{FF2B5EF4-FFF2-40B4-BE49-F238E27FC236}">
                <a16:creationId xmlns:a16="http://schemas.microsoft.com/office/drawing/2014/main" id="{BAFE9134-205C-4E7A-866B-19488531CF6C}"/>
              </a:ext>
            </a:extLst>
          </p:cNvPr>
          <p:cNvSpPr>
            <a:spLocks noGrp="1"/>
          </p:cNvSpPr>
          <p:nvPr>
            <p:ph type="title"/>
          </p:nvPr>
        </p:nvSpPr>
        <p:spPr>
          <a:xfrm>
            <a:off x="665610" y="260714"/>
            <a:ext cx="6986474" cy="876970"/>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4E0D7DE-7E3F-4259-992C-65CE00764673}"/>
              </a:ext>
            </a:extLst>
          </p:cNvPr>
          <p:cNvSpPr>
            <a:spLocks noGrp="1"/>
          </p:cNvSpPr>
          <p:nvPr>
            <p:ph sz="quarter" idx="13"/>
          </p:nvPr>
        </p:nvSpPr>
        <p:spPr>
          <a:xfrm>
            <a:off x="669005" y="1265187"/>
            <a:ext cx="7477125" cy="3759200"/>
          </a:xfrm>
        </p:spPr>
        <p:txBody>
          <a:bodyPr/>
          <a:lstStyle/>
          <a:p>
            <a:pPr marL="457200" indent="-457200">
              <a:buFont typeface="+mj-lt"/>
              <a:buAutoNum type="alphaLcParenR" startAt="6"/>
            </a:pPr>
            <a:r>
              <a:rPr lang="en-US" dirty="0">
                <a:latin typeface="Amasis MT Pro" panose="02040504050005020304" pitchFamily="18" charset="0"/>
              </a:rPr>
              <a:t>Modify </a:t>
            </a:r>
            <a:r>
              <a:rPr lang="en-US" b="1" dirty="0">
                <a:latin typeface="Amasis MT Pro" panose="02040504050005020304" pitchFamily="18" charset="0"/>
              </a:rPr>
              <a:t>header.html </a:t>
            </a:r>
            <a:r>
              <a:rPr lang="en-US" dirty="0">
                <a:latin typeface="Amasis MT Pro" panose="02040504050005020304" pitchFamily="18" charset="0"/>
              </a:rPr>
              <a:t>as shown</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9CC334B1-A878-4754-8FF6-95F97C2192A9}"/>
              </a:ext>
            </a:extLst>
          </p:cNvPr>
          <p:cNvPicPr>
            <a:picLocks noChangeAspect="1"/>
          </p:cNvPicPr>
          <p:nvPr/>
        </p:nvPicPr>
        <p:blipFill>
          <a:blip r:embed="rId2"/>
          <a:stretch>
            <a:fillRect/>
          </a:stretch>
        </p:blipFill>
        <p:spPr>
          <a:xfrm>
            <a:off x="883830" y="2200376"/>
            <a:ext cx="7376339" cy="3995517"/>
          </a:xfrm>
          <a:prstGeom prst="rect">
            <a:avLst/>
          </a:prstGeom>
          <a:ln>
            <a:solidFill>
              <a:schemeClr val="tx1"/>
            </a:solidFill>
          </a:ln>
        </p:spPr>
      </p:pic>
      <p:sp>
        <p:nvSpPr>
          <p:cNvPr id="7" name="Rectangle 6">
            <a:extLst>
              <a:ext uri="{FF2B5EF4-FFF2-40B4-BE49-F238E27FC236}">
                <a16:creationId xmlns:a16="http://schemas.microsoft.com/office/drawing/2014/main" id="{C455E7E1-9BEC-4A72-B61D-7BDBC2E867A8}"/>
              </a:ext>
            </a:extLst>
          </p:cNvPr>
          <p:cNvSpPr/>
          <p:nvPr/>
        </p:nvSpPr>
        <p:spPr>
          <a:xfrm>
            <a:off x="2242686" y="4408371"/>
            <a:ext cx="5977289" cy="61601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733789C4-C476-4F79-BC3A-43A5C7F9AB9B}"/>
              </a:ext>
            </a:extLst>
          </p:cNvPr>
          <p:cNvSpPr/>
          <p:nvPr/>
        </p:nvSpPr>
        <p:spPr>
          <a:xfrm>
            <a:off x="1163053" y="5725459"/>
            <a:ext cx="6489031" cy="42508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00792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0A6D2-0351-431C-83A8-09E87024ECB4}"/>
              </a:ext>
            </a:extLst>
          </p:cNvPr>
          <p:cNvSpPr>
            <a:spLocks noGrp="1"/>
          </p:cNvSpPr>
          <p:nvPr>
            <p:ph type="sldNum" sz="quarter" idx="12"/>
          </p:nvPr>
        </p:nvSpPr>
        <p:spPr/>
        <p:txBody>
          <a:bodyPr/>
          <a:lstStyle/>
          <a:p>
            <a:fld id="{6767FADE-2612-3649-B495-F644A23F288B}" type="slidenum">
              <a:rPr lang="en-US" smtClean="0"/>
              <a:pPr/>
              <a:t>99</a:t>
            </a:fld>
            <a:endParaRPr lang="en-US"/>
          </a:p>
        </p:txBody>
      </p:sp>
      <p:sp>
        <p:nvSpPr>
          <p:cNvPr id="3" name="Title 2">
            <a:extLst>
              <a:ext uri="{FF2B5EF4-FFF2-40B4-BE49-F238E27FC236}">
                <a16:creationId xmlns:a16="http://schemas.microsoft.com/office/drawing/2014/main" id="{A7E0ABDC-E703-458F-9D41-1669856377E1}"/>
              </a:ext>
            </a:extLst>
          </p:cNvPr>
          <p:cNvSpPr>
            <a:spLocks noGrp="1"/>
          </p:cNvSpPr>
          <p:nvPr>
            <p:ph type="title"/>
          </p:nvPr>
        </p:nvSpPr>
        <p:spPr>
          <a:xfrm>
            <a:off x="665610" y="260714"/>
            <a:ext cx="6989832" cy="951398"/>
          </a:xfrm>
        </p:spPr>
        <p:txBody>
          <a:bodyPr>
            <a:normAutofit fontScale="90000"/>
          </a:bodyPr>
          <a:lstStyle/>
          <a:p>
            <a:r>
              <a:rPr lang="en-US" dirty="0">
                <a:solidFill>
                  <a:schemeClr val="tx1"/>
                </a:solidFill>
                <a:latin typeface="Amasis MT Pro Black" panose="02040A04050005020304" pitchFamily="18" charset="0"/>
              </a:rPr>
              <a:t>Exercise 10 - Custom Login/Logout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C0BFA3B-B02B-40A2-81A9-03E1C6DD0F34}"/>
              </a:ext>
            </a:extLst>
          </p:cNvPr>
          <p:cNvSpPr>
            <a:spLocks noGrp="1"/>
          </p:cNvSpPr>
          <p:nvPr>
            <p:ph sz="quarter" idx="13"/>
          </p:nvPr>
        </p:nvSpPr>
        <p:spPr>
          <a:xfrm>
            <a:off x="689014" y="1359053"/>
            <a:ext cx="7477125" cy="3759200"/>
          </a:xfrm>
        </p:spPr>
        <p:txBody>
          <a:bodyPr/>
          <a:lstStyle/>
          <a:p>
            <a:pPr marL="457200" indent="-457200">
              <a:buFont typeface="+mj-lt"/>
              <a:buAutoNum type="alphaLcParenR" startAt="7"/>
            </a:pPr>
            <a:r>
              <a:rPr lang="en-US" sz="2000" dirty="0" err="1">
                <a:latin typeface="Amasis MT Pro" panose="02040504050005020304" pitchFamily="18" charset="0"/>
              </a:rPr>
              <a:t>Thymeleaf</a:t>
            </a:r>
            <a:r>
              <a:rPr lang="en-US" sz="2000" dirty="0">
                <a:latin typeface="Amasis MT Pro" panose="02040504050005020304" pitchFamily="18" charset="0"/>
              </a:rPr>
              <a:t> provides spring security integration as well.</a:t>
            </a:r>
          </a:p>
          <a:p>
            <a:pPr marL="0" indent="0">
              <a:buNone/>
            </a:pPr>
            <a:endParaRPr lang="en-US" sz="2000" dirty="0">
              <a:latin typeface="Amasis MT Pro" panose="02040504050005020304" pitchFamily="18" charset="0"/>
            </a:endParaRPr>
          </a:p>
          <a:p>
            <a:pPr marL="0" indent="0">
              <a:buNone/>
            </a:pPr>
            <a:r>
              <a:rPr lang="en-US" sz="2000" dirty="0">
                <a:latin typeface="Amasis MT Pro" panose="02040504050005020304" pitchFamily="18" charset="0"/>
              </a:rPr>
              <a:t>P</a:t>
            </a:r>
            <a:r>
              <a:rPr lang="en-SG" sz="2000" dirty="0" err="1">
                <a:latin typeface="Amasis MT Pro" panose="02040504050005020304" pitchFamily="18" charset="0"/>
              </a:rPr>
              <a:t>aste</a:t>
            </a:r>
            <a:r>
              <a:rPr lang="en-SG" sz="2000" dirty="0">
                <a:latin typeface="Amasis MT Pro" panose="02040504050005020304" pitchFamily="18" charset="0"/>
              </a:rPr>
              <a:t> the following dependency into </a:t>
            </a:r>
            <a:r>
              <a:rPr lang="en-SG" sz="2000" b="1" dirty="0">
                <a:latin typeface="Amasis MT Pro" panose="02040504050005020304" pitchFamily="18" charset="0"/>
              </a:rPr>
              <a:t>pom.xml</a:t>
            </a:r>
            <a:endParaRPr lang="en-US" sz="2000" b="1" dirty="0">
              <a:latin typeface="Amasis MT Pro" panose="02040504050005020304" pitchFamily="18" charset="0"/>
            </a:endParaRPr>
          </a:p>
        </p:txBody>
      </p:sp>
      <p:pic>
        <p:nvPicPr>
          <p:cNvPr id="5" name="Picture 4">
            <a:extLst>
              <a:ext uri="{FF2B5EF4-FFF2-40B4-BE49-F238E27FC236}">
                <a16:creationId xmlns:a16="http://schemas.microsoft.com/office/drawing/2014/main" id="{25B6A6D6-666B-466F-85DF-BA5A1944DB29}"/>
              </a:ext>
            </a:extLst>
          </p:cNvPr>
          <p:cNvPicPr>
            <a:picLocks noChangeAspect="1"/>
          </p:cNvPicPr>
          <p:nvPr/>
        </p:nvPicPr>
        <p:blipFill>
          <a:blip r:embed="rId2"/>
          <a:stretch>
            <a:fillRect/>
          </a:stretch>
        </p:blipFill>
        <p:spPr>
          <a:xfrm>
            <a:off x="1229453" y="3619347"/>
            <a:ext cx="4340994" cy="2566340"/>
          </a:xfrm>
          <a:prstGeom prst="rect">
            <a:avLst/>
          </a:prstGeom>
          <a:ln>
            <a:solidFill>
              <a:schemeClr val="tx1"/>
            </a:solidFill>
          </a:ln>
        </p:spPr>
      </p:pic>
      <p:sp>
        <p:nvSpPr>
          <p:cNvPr id="6" name="Rectangle 5">
            <a:extLst>
              <a:ext uri="{FF2B5EF4-FFF2-40B4-BE49-F238E27FC236}">
                <a16:creationId xmlns:a16="http://schemas.microsoft.com/office/drawing/2014/main" id="{3AED30B6-F9EF-42C3-B28E-3508DF0AB00A}"/>
              </a:ext>
            </a:extLst>
          </p:cNvPr>
          <p:cNvSpPr/>
          <p:nvPr/>
        </p:nvSpPr>
        <p:spPr>
          <a:xfrm>
            <a:off x="1905802" y="4987522"/>
            <a:ext cx="3590223" cy="5373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321471EA-3BC9-4735-85B5-B8FFA6AD39B9}"/>
              </a:ext>
            </a:extLst>
          </p:cNvPr>
          <p:cNvSpPr txBox="1"/>
          <p:nvPr/>
        </p:nvSpPr>
        <p:spPr>
          <a:xfrm>
            <a:off x="1107925" y="2699603"/>
            <a:ext cx="4144083" cy="830997"/>
          </a:xfrm>
          <a:prstGeom prst="rect">
            <a:avLst/>
          </a:prstGeom>
          <a:noFill/>
        </p:spPr>
        <p:txBody>
          <a:bodyPr wrap="none" rtlCol="0">
            <a:spAutoFit/>
          </a:bodyPr>
          <a:lstStyle/>
          <a:p>
            <a:r>
              <a:rPr lang="en-SG" sz="1200" dirty="0"/>
              <a:t>&lt;dependency&gt;</a:t>
            </a:r>
          </a:p>
          <a:p>
            <a:r>
              <a:rPr lang="en-US" sz="1200" dirty="0"/>
              <a:t>&lt;</a:t>
            </a:r>
            <a:r>
              <a:rPr lang="en-US" sz="1200" dirty="0" err="1"/>
              <a:t>groupId</a:t>
            </a:r>
            <a:r>
              <a:rPr lang="en-US" sz="1200" dirty="0"/>
              <a:t>&gt;</a:t>
            </a:r>
            <a:r>
              <a:rPr lang="en-US" sz="1200" dirty="0" err="1"/>
              <a:t>org.thymeleaf.extras</a:t>
            </a:r>
            <a:r>
              <a:rPr lang="en-US" sz="1200" dirty="0"/>
              <a:t>&lt;/</a:t>
            </a:r>
            <a:r>
              <a:rPr lang="en-US" sz="1200" dirty="0" err="1"/>
              <a:t>groupId</a:t>
            </a:r>
            <a:r>
              <a:rPr lang="en-US" sz="1200" dirty="0"/>
              <a:t>&gt;</a:t>
            </a:r>
          </a:p>
          <a:p>
            <a:r>
              <a:rPr lang="en-SG" sz="1200" dirty="0"/>
              <a:t>&lt;</a:t>
            </a:r>
            <a:r>
              <a:rPr lang="en-SG" sz="1200" dirty="0" err="1"/>
              <a:t>artifactId</a:t>
            </a:r>
            <a:r>
              <a:rPr lang="en-SG" sz="1200" dirty="0"/>
              <a:t>&gt;thymeleaf-extras-springsecurity5&lt;/</a:t>
            </a:r>
            <a:r>
              <a:rPr lang="en-SG" sz="1200" dirty="0" err="1"/>
              <a:t>artifactId</a:t>
            </a:r>
            <a:r>
              <a:rPr lang="en-SG" sz="1200" dirty="0"/>
              <a:t>&gt;</a:t>
            </a:r>
          </a:p>
          <a:p>
            <a:r>
              <a:rPr lang="en-SG" sz="1200" dirty="0"/>
              <a:t>&lt;/dependency&gt;</a:t>
            </a:r>
          </a:p>
        </p:txBody>
      </p:sp>
    </p:spTree>
    <p:extLst>
      <p:ext uri="{BB962C8B-B14F-4D97-AF65-F5344CB8AC3E}">
        <p14:creationId xmlns:p14="http://schemas.microsoft.com/office/powerpoint/2010/main" val="1462436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file>

<file path=customXml/item2.xml><?xml version="1.0" encoding="utf-8"?>
<p:properties xmlns:p="http://schemas.microsoft.com/office/2006/metadata/properties" xmlns:xsi="http://www.w3.org/2001/XMLSchema-instance">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B185EAE5C4B24999F64AF816DDB529" ma:contentTypeVersion="17" ma:contentTypeDescription="Create a new document." ma:contentTypeScope="" ma:versionID="f2aebd5d5002920bfc2b4d31be87c640">
  <xsd:schema xmlns:xsd="http://www.w3.org/2001/XMLSchema" xmlns:xs="http://www.w3.org/2001/XMLSchema" xmlns:p="http://schemas.microsoft.com/office/2006/metadata/properties" xmlns:ns1="http://schemas.microsoft.com/sharepoint/v3" xmlns:ns2="802e93c6-f87a-4558-8da6-f509a09420d4" xmlns:ns3="dcf6e893-e20c-40e6-ba02-1fef41a8159d" targetNamespace="http://schemas.microsoft.com/office/2006/metadata/properties" ma:root="true" ma:fieldsID="da9d474fe441384720708f7728306596" ns1:_="" ns2:_="" ns3:_="">
    <xsd:import namespace="http://schemas.microsoft.com/sharepoint/v3"/>
    <xsd:import namespace="802e93c6-f87a-4558-8da6-f509a09420d4"/>
    <xsd:import namespace="dcf6e893-e20c-40e6-ba02-1fef41a8159d"/>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2e93c6-f87a-4558-8da6-f509a09420d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6e893-e20c-40e6-ba02-1fef41a8159d"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58642-DCA4-4B9E-93C2-6AE1B7B5BDF3}">
  <ds:schemaRefs>
    <ds:schemaRef ds:uri="http://schemas.microsoft.com/sharepoint/v3/contenttype/forms"/>
  </ds:schemaRefs>
</ds:datastoreItem>
</file>

<file path=customXml/itemProps2.xml><?xml version="1.0" encoding="utf-8"?>
<ds:datastoreItem xmlns:ds="http://schemas.openxmlformats.org/officeDocument/2006/customXml" ds:itemID="{FFC1F916-8138-43C8-8AF9-7993F3E3DCCA}">
  <ds:schemaRefs>
    <ds:schemaRef ds:uri="http://schemas.microsoft.com/office/2006/documentManagement/types"/>
    <ds:schemaRef ds:uri="http://purl.org/dc/elements/1.1/"/>
    <ds:schemaRef ds:uri="http://purl.org/dc/terms/"/>
    <ds:schemaRef ds:uri="http://schemas.microsoft.com/office/2006/metadata/properties"/>
    <ds:schemaRef ds:uri="c13a296c-d2c5-4ce8-9328-996c56804050"/>
    <ds:schemaRef ds:uri="http://www.w3.org/XML/1998/namespace"/>
    <ds:schemaRef ds:uri="http://schemas.microsoft.com/office/infopath/2007/PartnerControls"/>
    <ds:schemaRef ds:uri="http://schemas.openxmlformats.org/package/2006/metadata/core-properties"/>
    <ds:schemaRef ds:uri="http://purl.org/dc/dcmitype/"/>
    <ds:schemaRef ds:uri="http://schemas.microsoft.com/sharepoint/v3"/>
  </ds:schemaRefs>
</ds:datastoreItem>
</file>

<file path=customXml/itemProps3.xml><?xml version="1.0" encoding="utf-8"?>
<ds:datastoreItem xmlns:ds="http://schemas.openxmlformats.org/officeDocument/2006/customXml" ds:itemID="{2E4ABE32-148C-4D3F-856B-40298B70A3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2e93c6-f87a-4558-8da6-f509a09420d4"/>
    <ds:schemaRef ds:uri="dcf6e893-e20c-40e6-ba02-1fef41a815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70f6a2e-9a0b-44bc-9fcb-55781401e2f0}" enabled="1" method="Standard" siteId="{f688b0d0-79f0-40a4-8644-35fcdee9d0f3}" contentBits="1" removed="0"/>
</clbl:labelList>
</file>

<file path=docProps/app.xml><?xml version="1.0" encoding="utf-8"?>
<Properties xmlns="http://schemas.openxmlformats.org/officeDocument/2006/extended-properties" xmlns:vt="http://schemas.openxmlformats.org/officeDocument/2006/docPropsVTypes">
  <TotalTime>23519</TotalTime>
  <Words>5762</Words>
  <Application>Microsoft Office PowerPoint</Application>
  <PresentationFormat>On-screen Show (4:3)</PresentationFormat>
  <Paragraphs>732</Paragraphs>
  <Slides>107</Slides>
  <Notes>39</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107</vt:i4>
      </vt:variant>
    </vt:vector>
  </HeadingPairs>
  <TitlesOfParts>
    <vt:vector size="117" baseType="lpstr">
      <vt:lpstr>Amasis MT Pro</vt:lpstr>
      <vt:lpstr>Amasis MT Pro Black</vt:lpstr>
      <vt:lpstr>Arial</vt:lpstr>
      <vt:lpstr>Calibri</vt:lpstr>
      <vt:lpstr>Calibri Light</vt:lpstr>
      <vt:lpstr>Consolas</vt:lpstr>
      <vt:lpstr>Trebuchet MS</vt:lpstr>
      <vt:lpstr>Verdana</vt:lpstr>
      <vt:lpstr>Office Theme</vt:lpstr>
      <vt:lpstr>1_Office Theme</vt:lpstr>
      <vt:lpstr>Building Enterprise Java Applications with Spring  </vt:lpstr>
      <vt:lpstr>Welcome and admin matters</vt:lpstr>
      <vt:lpstr>Admin matters</vt:lpstr>
      <vt:lpstr>Trainers</vt:lpstr>
      <vt:lpstr>Schedule</vt:lpstr>
      <vt:lpstr>Topics Covered in this course</vt:lpstr>
      <vt:lpstr>PowerPoint Presentation</vt:lpstr>
      <vt:lpstr>RECALL - JPA-Hibernate-MySQL</vt:lpstr>
      <vt:lpstr>RECALL - Viewing a list of categories</vt:lpstr>
      <vt:lpstr>RECALL - Viewing a list of items</vt:lpstr>
      <vt:lpstr>RECALL - Thymeleaf</vt:lpstr>
      <vt:lpstr>RECALL: Thymeleaf attributes</vt:lpstr>
      <vt:lpstr>RECALL –View Categories </vt:lpstr>
      <vt:lpstr>RECALL: Add a new Category using Forms</vt:lpstr>
      <vt:lpstr>RECALL Joining Table – Category and Item</vt:lpstr>
      <vt:lpstr>RECALL - Creating header fragment</vt:lpstr>
      <vt:lpstr>RECALL - Uploading Images</vt:lpstr>
      <vt:lpstr>RECALL - View Single Item</vt:lpstr>
      <vt:lpstr>RECALL -Set Image Path using WebMVCConfigurer</vt:lpstr>
      <vt:lpstr>RECALL - Update Category</vt:lpstr>
      <vt:lpstr>PowerPoint Presentation</vt:lpstr>
      <vt:lpstr>RECALL – FRONT END Validation</vt:lpstr>
      <vt:lpstr>RECALL: BACK END Validation</vt:lpstr>
      <vt:lpstr>RECALL – Other Constraints Validation</vt:lpstr>
      <vt:lpstr>Spring Security </vt:lpstr>
      <vt:lpstr>Spring Security</vt:lpstr>
      <vt:lpstr>Dependency - Spring Security </vt:lpstr>
      <vt:lpstr>Dependency - Spring Security </vt:lpstr>
      <vt:lpstr>Exercise 1  – Adding Spring Security dependency in POM </vt:lpstr>
      <vt:lpstr>Exercise 1  – Adding Spring Security dependency in POM </vt:lpstr>
      <vt:lpstr>Authentication with Spring Default User</vt:lpstr>
      <vt:lpstr>Exercise 2 – Sign in page</vt:lpstr>
      <vt:lpstr>Exercise 2 – Sign in page</vt:lpstr>
      <vt:lpstr>Exercise 2 – Sign in page</vt:lpstr>
      <vt:lpstr>Exercise 3 – Spring Security Default user</vt:lpstr>
      <vt:lpstr>Exercise 3 – Spring Security Default user</vt:lpstr>
      <vt:lpstr>Exercise 3 – Spring Security Default user</vt:lpstr>
      <vt:lpstr>Exercise 3 – Spring Security Default user</vt:lpstr>
      <vt:lpstr>Exercise 3 – Spring Security Default user</vt:lpstr>
      <vt:lpstr>Exercise 3 – Spring Security Default user</vt:lpstr>
      <vt:lpstr>Exercise 3 – Spring Security Default user</vt:lpstr>
      <vt:lpstr>Exercise 3 – Spring Security Default user</vt:lpstr>
      <vt:lpstr>How it works</vt:lpstr>
      <vt:lpstr>BREAK</vt:lpstr>
      <vt:lpstr>Authentication with Custom users</vt:lpstr>
      <vt:lpstr>Custom users</vt:lpstr>
      <vt:lpstr>User related classes provided by Spring Security</vt:lpstr>
      <vt:lpstr>Custom User related classes</vt:lpstr>
      <vt:lpstr>Custom User related classes</vt:lpstr>
      <vt:lpstr>Exercise 4 – Custom User related classes</vt:lpstr>
      <vt:lpstr>Exercise 4 – Custom User related classes</vt:lpstr>
      <vt:lpstr>Exercise 4 – Custom User related classes</vt:lpstr>
      <vt:lpstr>Exercise 4 – Custom User related classes</vt:lpstr>
      <vt:lpstr>Exercise 4 – Custom User related classes</vt:lpstr>
      <vt:lpstr>How it works</vt:lpstr>
      <vt:lpstr>LUNCH</vt:lpstr>
      <vt:lpstr>Authorisation</vt:lpstr>
      <vt:lpstr>Exercise 5 – Access Control</vt:lpstr>
      <vt:lpstr>Exercise 5 – Access Control</vt:lpstr>
      <vt:lpstr>Exercise 5 – Access Control</vt:lpstr>
      <vt:lpstr>Exercise 5 – Access Control</vt:lpstr>
      <vt:lpstr>Cross Site Request Forgery (CSRF)</vt:lpstr>
      <vt:lpstr>Cross Site Request Forgery (CSRF)</vt:lpstr>
      <vt:lpstr>CSRF Prevention</vt:lpstr>
      <vt:lpstr>CSRF Prevention</vt:lpstr>
      <vt:lpstr>Exercise 6 - Cross Site Request Forgery (CSRF)</vt:lpstr>
      <vt:lpstr>Exercise 6 - Cross Site Request Forgery (CSRF)</vt:lpstr>
      <vt:lpstr>Exercise 6 - Cross Site Request Forgery (CSRF)</vt:lpstr>
      <vt:lpstr>Exercise 7 – Member roles access</vt:lpstr>
      <vt:lpstr>Exercise 7 – Member roles access</vt:lpstr>
      <vt:lpstr>Handling Restricted Access</vt:lpstr>
      <vt:lpstr>Error 403</vt:lpstr>
      <vt:lpstr>Error 403</vt:lpstr>
      <vt:lpstr>Exercise 8 – Error codes</vt:lpstr>
      <vt:lpstr>Exercise 8 – Error codes</vt:lpstr>
      <vt:lpstr>Exercise 8 – Error codes</vt:lpstr>
      <vt:lpstr>Exercise 8 – Error codes</vt:lpstr>
      <vt:lpstr>Exercise 8 – Error codes</vt:lpstr>
      <vt:lpstr>Exercise 8 – Error codes</vt:lpstr>
      <vt:lpstr>How it works</vt:lpstr>
      <vt:lpstr>Adding New Members</vt:lpstr>
      <vt:lpstr>Adding New Members</vt:lpstr>
      <vt:lpstr>Adding New Members</vt:lpstr>
      <vt:lpstr>Exercise 9 - Adding New Members</vt:lpstr>
      <vt:lpstr>Exercise 9 - Adding New Members</vt:lpstr>
      <vt:lpstr>Exercise 9 - Adding New Members</vt:lpstr>
      <vt:lpstr>Exercise 9 - Adding New Members</vt:lpstr>
      <vt:lpstr>Exercise 9 - Adding New Members</vt:lpstr>
      <vt:lpstr>How it works</vt:lpstr>
      <vt:lpstr>Custom Login/Logout</vt:lpstr>
      <vt:lpstr>Custom Login/Logout</vt:lpstr>
      <vt:lpstr>Custom Login page</vt:lpstr>
      <vt:lpstr>Custom Login/Logout</vt:lpstr>
      <vt:lpstr>Custom Login/Logout</vt:lpstr>
      <vt:lpstr>Exercise 10 - Custom Login/Logout</vt:lpstr>
      <vt:lpstr>Exercise 10 - Custom Login/Logout</vt:lpstr>
      <vt:lpstr>Exercise 10 - Custom Login/Logout</vt:lpstr>
      <vt:lpstr>Exercise 10 - Custom Login/Logout</vt:lpstr>
      <vt:lpstr>Exercise 10 - Custom Login/Logout</vt:lpstr>
      <vt:lpstr>Exercise 10 - Custom Login/Logout</vt:lpstr>
      <vt:lpstr>Exercise 10 - Custom Login/Logout</vt:lpstr>
      <vt:lpstr>How it works</vt:lpstr>
      <vt:lpstr>PS: Managing Member Access</vt:lpstr>
      <vt:lpstr>PS: Managing Member Access</vt:lpstr>
      <vt:lpstr>PS: Managing Member Access</vt:lpstr>
      <vt:lpstr>Summary</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 Muniraj (RP);Magdalene Lim (RP)</dc:creator>
  <cp:lastModifiedBy>Kavitha Muniraj (RP)</cp:lastModifiedBy>
  <cp:revision>30</cp:revision>
  <dcterms:created xsi:type="dcterms:W3CDTF">2011-06-07T03:26:48Z</dcterms:created>
  <dcterms:modified xsi:type="dcterms:W3CDTF">2022-08-29T09:09:10Z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0x0101002BB185EAE5C4B24999F64AF816DDB529</vt:lpwstr>
  </property>
  <property fmtid="{D5CDD505-2E9C-101B-9397-08002B2CF9AE}" pid="3" name="MSIP_Label_b70f6a2e-9a0b-44bc-9fcb-55781401e2f0_Enabled">
    <vt:lpwstr>true</vt:lpwstr>
  </property>
  <property fmtid="{D5CDD505-2E9C-101B-9397-08002B2CF9AE}" pid="4" name="MSIP_Label_b70f6a2e-9a0b-44bc-9fcb-55781401e2f0_SetDate">
    <vt:lpwstr>2022-04-04T00:39:59Z</vt:lpwstr>
  </property>
  <property fmtid="{D5CDD505-2E9C-101B-9397-08002B2CF9AE}" pid="5" name="MSIP_Label_b70f6a2e-9a0b-44bc-9fcb-55781401e2f0_Method">
    <vt:lpwstr>Standard</vt:lpwstr>
  </property>
  <property fmtid="{D5CDD505-2E9C-101B-9397-08002B2CF9AE}" pid="6" name="MSIP_Label_b70f6a2e-9a0b-44bc-9fcb-55781401e2f0_Name">
    <vt:lpwstr>NON-SENSITIVE</vt:lpwstr>
  </property>
  <property fmtid="{D5CDD505-2E9C-101B-9397-08002B2CF9AE}" pid="7" name="MSIP_Label_b70f6a2e-9a0b-44bc-9fcb-55781401e2f0_SiteId">
    <vt:lpwstr>f688b0d0-79f0-40a4-8644-35fcdee9d0f3</vt:lpwstr>
  </property>
  <property fmtid="{D5CDD505-2E9C-101B-9397-08002B2CF9AE}" pid="8" name="MSIP_Label_b70f6a2e-9a0b-44bc-9fcb-55781401e2f0_ActionId">
    <vt:lpwstr>72612d2c-f7ab-487d-b5ea-91b032e61b8b</vt:lpwstr>
  </property>
  <property fmtid="{D5CDD505-2E9C-101B-9397-08002B2CF9AE}" pid="9" name="MSIP_Label_b70f6a2e-9a0b-44bc-9fcb-55781401e2f0_ContentBits">
    <vt:lpwstr>1</vt:lpwstr>
  </property>
</Properties>
</file>